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74.xml" ContentType="application/vnd.openxmlformats-officedocument.presentationml.tags+xml"/>
  <Override PartName="/ppt/notesSlides/notesSlide1.xml" ContentType="application/vnd.openxmlformats-officedocument.presentationml.notesSlide+xml"/>
  <Override PartName="/ppt/tags/tag75.xml" ContentType="application/vnd.openxmlformats-officedocument.presentationml.tags+xml"/>
  <Override PartName="/ppt/notesSlides/notesSlide2.xml" ContentType="application/vnd.openxmlformats-officedocument.presentationml.notesSlide+xml"/>
  <Override PartName="/ppt/tags/tag76.xml" ContentType="application/vnd.openxmlformats-officedocument.presentationml.tags+xml"/>
  <Override PartName="/ppt/notesSlides/notesSlide3.xml" ContentType="application/vnd.openxmlformats-officedocument.presentationml.notesSlide+xml"/>
  <Override PartName="/ppt/tags/tag77.xml" ContentType="application/vnd.openxmlformats-officedocument.presentationml.tags+xml"/>
  <Override PartName="/ppt/notesSlides/notesSlide4.xml" ContentType="application/vnd.openxmlformats-officedocument.presentationml.notesSlide+xml"/>
  <Override PartName="/ppt/tags/tag78.xml" ContentType="application/vnd.openxmlformats-officedocument.presentationml.tags+xml"/>
  <Override PartName="/ppt/notesSlides/notesSlide5.xml" ContentType="application/vnd.openxmlformats-officedocument.presentationml.notesSlide+xml"/>
  <Override PartName="/ppt/tags/tag79.xml" ContentType="application/vnd.openxmlformats-officedocument.presentationml.tags+xml"/>
  <Override PartName="/ppt/notesSlides/notesSlide6.xml" ContentType="application/vnd.openxmlformats-officedocument.presentationml.notesSlide+xml"/>
  <Override PartName="/ppt/tags/tag80.xml" ContentType="application/vnd.openxmlformats-officedocument.presentationml.tags+xml"/>
  <Override PartName="/ppt/notesSlides/notesSlide7.xml" ContentType="application/vnd.openxmlformats-officedocument.presentationml.notesSlide+xml"/>
  <Override PartName="/ppt/tags/tag81.xml" ContentType="application/vnd.openxmlformats-officedocument.presentationml.tags+xml"/>
  <Override PartName="/ppt/notesSlides/notesSlide8.xml" ContentType="application/vnd.openxmlformats-officedocument.presentationml.notesSlide+xml"/>
  <Override PartName="/ppt/tags/tag82.xml" ContentType="application/vnd.openxmlformats-officedocument.presentationml.tags+xml"/>
  <Override PartName="/ppt/notesSlides/notesSlide9.xml" ContentType="application/vnd.openxmlformats-officedocument.presentationml.notesSlide+xml"/>
  <Override PartName="/ppt/tags/tag83.xml" ContentType="application/vnd.openxmlformats-officedocument.presentationml.tags+xml"/>
  <Override PartName="/ppt/notesSlides/notesSlide10.xml" ContentType="application/vnd.openxmlformats-officedocument.presentationml.notesSlide+xml"/>
  <Override PartName="/ppt/tags/tag84.xml" ContentType="application/vnd.openxmlformats-officedocument.presentationml.tags+xml"/>
  <Override PartName="/ppt/notesSlides/notesSlide11.xml" ContentType="application/vnd.openxmlformats-officedocument.presentationml.notesSlide+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notesSlides/notesSlide13.xml" ContentType="application/vnd.openxmlformats-officedocument.presentationml.notesSlide+xml"/>
  <Override PartName="/ppt/tags/tag87.xml" ContentType="application/vnd.openxmlformats-officedocument.presentationml.tags+xml"/>
  <Override PartName="/ppt/notesSlides/notesSlide14.xml" ContentType="application/vnd.openxmlformats-officedocument.presentationml.notesSlide+xml"/>
  <Override PartName="/ppt/tags/tag88.xml" ContentType="application/vnd.openxmlformats-officedocument.presentationml.tags+xml"/>
  <Override PartName="/ppt/notesSlides/notesSlide15.xml" ContentType="application/vnd.openxmlformats-officedocument.presentationml.notesSlide+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notesSlides/notesSlide17.xml" ContentType="application/vnd.openxmlformats-officedocument.presentationml.notesSlide+xml"/>
  <Override PartName="/ppt/tags/tag91.xml" ContentType="application/vnd.openxmlformats-officedocument.presentationml.tags+xml"/>
  <Override PartName="/ppt/notesSlides/notesSlide18.xml" ContentType="application/vnd.openxmlformats-officedocument.presentationml.notesSlide+xml"/>
  <Override PartName="/ppt/tags/tag92.xml" ContentType="application/vnd.openxmlformats-officedocument.presentationml.tags+xml"/>
  <Override PartName="/ppt/notesSlides/notesSlide19.xml" ContentType="application/vnd.openxmlformats-officedocument.presentationml.notesSlide+xml"/>
  <Override PartName="/ppt/tags/tag93.xml" ContentType="application/vnd.openxmlformats-officedocument.presentationml.tags+xml"/>
  <Override PartName="/ppt/notesSlides/notesSlide20.xml" ContentType="application/vnd.openxmlformats-officedocument.presentationml.notesSlide+xml"/>
  <Override PartName="/ppt/tags/tag94.xml" ContentType="application/vnd.openxmlformats-officedocument.presentationml.tags+xml"/>
  <Override PartName="/ppt/notesSlides/notesSlide21.xml" ContentType="application/vnd.openxmlformats-officedocument.presentationml.notesSlide+xml"/>
  <Override PartName="/ppt/tags/tag95.xml" ContentType="application/vnd.openxmlformats-officedocument.presentationml.tags+xml"/>
  <Override PartName="/ppt/notesSlides/notesSlide22.xml" ContentType="application/vnd.openxmlformats-officedocument.presentationml.notesSlide+xml"/>
  <Override PartName="/ppt/tags/tag96.xml" ContentType="application/vnd.openxmlformats-officedocument.presentationml.tags+xml"/>
  <Override PartName="/ppt/notesSlides/notesSlide23.xml" ContentType="application/vnd.openxmlformats-officedocument.presentationml.notesSlide+xml"/>
  <Override PartName="/ppt/tags/tag97.xml" ContentType="application/vnd.openxmlformats-officedocument.presentationml.tags+xml"/>
  <Override PartName="/ppt/notesSlides/notesSlide24.xml" ContentType="application/vnd.openxmlformats-officedocument.presentationml.notesSlide+xml"/>
  <Override PartName="/ppt/tags/tag98.xml" ContentType="application/vnd.openxmlformats-officedocument.presentationml.tags+xml"/>
  <Override PartName="/ppt/notesSlides/notesSlide25.xml" ContentType="application/vnd.openxmlformats-officedocument.presentationml.notesSlide+xml"/>
  <Override PartName="/ppt/tags/tag99.xml" ContentType="application/vnd.openxmlformats-officedocument.presentationml.tags+xml"/>
  <Override PartName="/ppt/notesSlides/notesSlide26.xml" ContentType="application/vnd.openxmlformats-officedocument.presentationml.notesSlide+xml"/>
  <Override PartName="/ppt/tags/tag100.xml" ContentType="application/vnd.openxmlformats-officedocument.presentationml.tags+xml"/>
  <Override PartName="/ppt/notesSlides/notesSlide27.xml" ContentType="application/vnd.openxmlformats-officedocument.presentationml.notesSlide+xml"/>
  <Override PartName="/ppt/tags/tag101.xml" ContentType="application/vnd.openxmlformats-officedocument.presentationml.tags+xml"/>
  <Override PartName="/ppt/notesSlides/notesSlide28.xml" ContentType="application/vnd.openxmlformats-officedocument.presentationml.notesSlide+xml"/>
  <Override PartName="/ppt/tags/tag102.xml" ContentType="application/vnd.openxmlformats-officedocument.presentationml.tags+xml"/>
  <Override PartName="/ppt/notesSlides/notesSlide29.xml" ContentType="application/vnd.openxmlformats-officedocument.presentationml.notesSlide+xml"/>
  <Override PartName="/ppt/tags/tag103.xml" ContentType="application/vnd.openxmlformats-officedocument.presentationml.tags+xml"/>
  <Override PartName="/ppt/notesSlides/notesSlide30.xml" ContentType="application/vnd.openxmlformats-officedocument.presentationml.notesSlide+xml"/>
  <Override PartName="/ppt/tags/tag104.xml" ContentType="application/vnd.openxmlformats-officedocument.presentationml.tags+xml"/>
  <Override PartName="/ppt/notesSlides/notesSlide31.xml" ContentType="application/vnd.openxmlformats-officedocument.presentationml.notesSlide+xml"/>
  <Override PartName="/ppt/tags/tag105.xml" ContentType="application/vnd.openxmlformats-officedocument.presentationml.tags+xml"/>
  <Override PartName="/ppt/notesSlides/notesSlide32.xml" ContentType="application/vnd.openxmlformats-officedocument.presentationml.notesSlide+xml"/>
  <Override PartName="/ppt/tags/tag106.xml" ContentType="application/vnd.openxmlformats-officedocument.presentationml.tags+xml"/>
  <Override PartName="/ppt/notesSlides/notesSlide33.xml" ContentType="application/vnd.openxmlformats-officedocument.presentationml.notesSlide+xml"/>
  <Override PartName="/ppt/tags/tag107.xml" ContentType="application/vnd.openxmlformats-officedocument.presentationml.tags+xml"/>
  <Override PartName="/ppt/notesSlides/notesSlide34.xml" ContentType="application/vnd.openxmlformats-officedocument.presentationml.notesSlide+xml"/>
  <Override PartName="/ppt/tags/tag108.xml" ContentType="application/vnd.openxmlformats-officedocument.presentationml.tags+xml"/>
  <Override PartName="/ppt/notesSlides/notesSlide35.xml" ContentType="application/vnd.openxmlformats-officedocument.presentationml.notesSlide+xml"/>
  <Override PartName="/ppt/tags/tag109.xml" ContentType="application/vnd.openxmlformats-officedocument.presentationml.tags+xml"/>
  <Override PartName="/ppt/notesSlides/notesSlide36.xml" ContentType="application/vnd.openxmlformats-officedocument.presentationml.notesSlide+xml"/>
  <Override PartName="/ppt/tags/tag110.xml" ContentType="application/vnd.openxmlformats-officedocument.presentationml.tags+xml"/>
  <Override PartName="/ppt/notesSlides/notesSlide37.xml" ContentType="application/vnd.openxmlformats-officedocument.presentationml.notesSlide+xml"/>
  <Override PartName="/ppt/tags/tag111.xml" ContentType="application/vnd.openxmlformats-officedocument.presentationml.tags+xml"/>
  <Override PartName="/ppt/notesSlides/notesSlide38.xml" ContentType="application/vnd.openxmlformats-officedocument.presentationml.notesSlide+xml"/>
  <Override PartName="/ppt/tags/tag112.xml" ContentType="application/vnd.openxmlformats-officedocument.presentationml.tags+xml"/>
  <Override PartName="/ppt/notesSlides/notesSlide39.xml" ContentType="application/vnd.openxmlformats-officedocument.presentationml.notesSlide+xml"/>
  <Override PartName="/ppt/tags/tag113.xml" ContentType="application/vnd.openxmlformats-officedocument.presentationml.tags+xml"/>
  <Override PartName="/ppt/notesSlides/notesSlide40.xml" ContentType="application/vnd.openxmlformats-officedocument.presentationml.notesSlide+xml"/>
  <Override PartName="/ppt/tags/tag114.xml" ContentType="application/vnd.openxmlformats-officedocument.presentationml.tags+xml"/>
  <Override PartName="/ppt/notesSlides/notesSlide41.xml" ContentType="application/vnd.openxmlformats-officedocument.presentationml.notesSlide+xml"/>
  <Override PartName="/ppt/tags/tag115.xml" ContentType="application/vnd.openxmlformats-officedocument.presentationml.tags+xml"/>
  <Override PartName="/ppt/notesSlides/notesSlide42.xml" ContentType="application/vnd.openxmlformats-officedocument.presentationml.notesSlide+xml"/>
  <Override PartName="/ppt/tags/tag116.xml" ContentType="application/vnd.openxmlformats-officedocument.presentationml.tags+xml"/>
  <Override PartName="/ppt/notesSlides/notesSlide43.xml" ContentType="application/vnd.openxmlformats-officedocument.presentationml.notesSlide+xml"/>
  <Override PartName="/ppt/tags/tag117.xml" ContentType="application/vnd.openxmlformats-officedocument.presentationml.tags+xml"/>
  <Override PartName="/ppt/notesSlides/notesSlide44.xml" ContentType="application/vnd.openxmlformats-officedocument.presentationml.notesSlide+xml"/>
  <Override PartName="/ppt/tags/tag118.xml" ContentType="application/vnd.openxmlformats-officedocument.presentationml.tags+xml"/>
  <Override PartName="/ppt/notesSlides/notesSlide45.xml" ContentType="application/vnd.openxmlformats-officedocument.presentationml.notesSlide+xml"/>
  <Override PartName="/ppt/tags/tag119.xml" ContentType="application/vnd.openxmlformats-officedocument.presentationml.tags+xml"/>
  <Override PartName="/ppt/notesSlides/notesSlide46.xml" ContentType="application/vnd.openxmlformats-officedocument.presentationml.notesSlide+xml"/>
  <Override PartName="/ppt/tags/tag120.xml" ContentType="application/vnd.openxmlformats-officedocument.presentationml.tags+xml"/>
  <Override PartName="/ppt/notesSlides/notesSlide47.xml" ContentType="application/vnd.openxmlformats-officedocument.presentationml.notesSlide+xml"/>
  <Override PartName="/ppt/tags/tag121.xml" ContentType="application/vnd.openxmlformats-officedocument.presentationml.tags+xml"/>
  <Override PartName="/ppt/notesSlides/notesSlide48.xml" ContentType="application/vnd.openxmlformats-officedocument.presentationml.notesSlide+xml"/>
  <Override PartName="/ppt/tags/tag122.xml" ContentType="application/vnd.openxmlformats-officedocument.presentationml.tags+xml"/>
  <Override PartName="/ppt/notesSlides/notesSlide49.xml" ContentType="application/vnd.openxmlformats-officedocument.presentationml.notesSlide+xml"/>
  <Override PartName="/ppt/tags/tag123.xml" ContentType="application/vnd.openxmlformats-officedocument.presentationml.tags+xml"/>
  <Override PartName="/ppt/notesSlides/notesSlide50.xml" ContentType="application/vnd.openxmlformats-officedocument.presentationml.notesSlide+xml"/>
  <Override PartName="/ppt/tags/tag124.xml" ContentType="application/vnd.openxmlformats-officedocument.presentationml.tags+xml"/>
  <Override PartName="/ppt/notesSlides/notesSlide51.xml" ContentType="application/vnd.openxmlformats-officedocument.presentationml.notesSlide+xml"/>
  <Override PartName="/ppt/tags/tag125.xml" ContentType="application/vnd.openxmlformats-officedocument.presentationml.tags+xml"/>
  <Override PartName="/ppt/notesSlides/notesSlide52.xml" ContentType="application/vnd.openxmlformats-officedocument.presentationml.notesSlide+xml"/>
  <Override PartName="/ppt/tags/tag126.xml" ContentType="application/vnd.openxmlformats-officedocument.presentationml.tags+xml"/>
  <Override PartName="/ppt/notesSlides/notesSlide53.xml" ContentType="application/vnd.openxmlformats-officedocument.presentationml.notesSlide+xml"/>
  <Override PartName="/ppt/tags/tag127.xml" ContentType="application/vnd.openxmlformats-officedocument.presentationml.tags+xml"/>
  <Override PartName="/ppt/notesSlides/notesSlide54.xml" ContentType="application/vnd.openxmlformats-officedocument.presentationml.notesSlide+xml"/>
  <Override PartName="/ppt/tags/tag128.xml" ContentType="application/vnd.openxmlformats-officedocument.presentationml.tags+xml"/>
  <Override PartName="/ppt/notesSlides/notesSlide55.xml" ContentType="application/vnd.openxmlformats-officedocument.presentationml.notesSlide+xml"/>
  <Override PartName="/ppt/tags/tag129.xml" ContentType="application/vnd.openxmlformats-officedocument.presentationml.tags+xml"/>
  <Override PartName="/ppt/notesSlides/notesSlide56.xml" ContentType="application/vnd.openxmlformats-officedocument.presentationml.notesSlide+xml"/>
  <Override PartName="/ppt/tags/tag130.xml" ContentType="application/vnd.openxmlformats-officedocument.presentationml.tags+xml"/>
  <Override PartName="/ppt/notesSlides/notesSlide57.xml" ContentType="application/vnd.openxmlformats-officedocument.presentationml.notesSlide+xml"/>
  <Override PartName="/ppt/tags/tag131.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1" r:id="rId2"/>
    <p:sldMasterId id="2147483706" r:id="rId3"/>
  </p:sldMasterIdLst>
  <p:notesMasterIdLst>
    <p:notesMasterId r:id="rId62"/>
  </p:notesMasterIdLst>
  <p:handoutMasterIdLst>
    <p:handoutMasterId r:id="rId63"/>
  </p:handoutMasterIdLst>
  <p:sldIdLst>
    <p:sldId id="430" r:id="rId4"/>
    <p:sldId id="443" r:id="rId5"/>
    <p:sldId id="400" r:id="rId6"/>
    <p:sldId id="884" r:id="rId7"/>
    <p:sldId id="1615" r:id="rId8"/>
    <p:sldId id="1616" r:id="rId9"/>
    <p:sldId id="431" r:id="rId10"/>
    <p:sldId id="354" r:id="rId11"/>
    <p:sldId id="425" r:id="rId12"/>
    <p:sldId id="429" r:id="rId13"/>
    <p:sldId id="667" r:id="rId14"/>
    <p:sldId id="428" r:id="rId15"/>
    <p:sldId id="340" r:id="rId16"/>
    <p:sldId id="1595" r:id="rId17"/>
    <p:sldId id="1596" r:id="rId18"/>
    <p:sldId id="366" r:id="rId19"/>
    <p:sldId id="358" r:id="rId20"/>
    <p:sldId id="422" r:id="rId21"/>
    <p:sldId id="284" r:id="rId22"/>
    <p:sldId id="1601" r:id="rId23"/>
    <p:sldId id="503" r:id="rId24"/>
    <p:sldId id="334" r:id="rId25"/>
    <p:sldId id="1607" r:id="rId26"/>
    <p:sldId id="297" r:id="rId27"/>
    <p:sldId id="731" r:id="rId28"/>
    <p:sldId id="617" r:id="rId29"/>
    <p:sldId id="520" r:id="rId30"/>
    <p:sldId id="1608" r:id="rId31"/>
    <p:sldId id="427" r:id="rId32"/>
    <p:sldId id="504" r:id="rId33"/>
    <p:sldId id="1591" r:id="rId34"/>
    <p:sldId id="621" r:id="rId35"/>
    <p:sldId id="616" r:id="rId36"/>
    <p:sldId id="490" r:id="rId37"/>
    <p:sldId id="1610" r:id="rId38"/>
    <p:sldId id="1609" r:id="rId39"/>
    <p:sldId id="1611" r:id="rId40"/>
    <p:sldId id="1597" r:id="rId41"/>
    <p:sldId id="1598" r:id="rId42"/>
    <p:sldId id="666" r:id="rId43"/>
    <p:sldId id="674" r:id="rId44"/>
    <p:sldId id="495" r:id="rId45"/>
    <p:sldId id="673" r:id="rId46"/>
    <p:sldId id="732" r:id="rId47"/>
    <p:sldId id="424" r:id="rId48"/>
    <p:sldId id="665" r:id="rId49"/>
    <p:sldId id="1604" r:id="rId50"/>
    <p:sldId id="289" r:id="rId51"/>
    <p:sldId id="1602" r:id="rId52"/>
    <p:sldId id="1614" r:id="rId53"/>
    <p:sldId id="1603" r:id="rId54"/>
    <p:sldId id="298" r:id="rId55"/>
    <p:sldId id="1599" r:id="rId56"/>
    <p:sldId id="883" r:id="rId57"/>
    <p:sldId id="345" r:id="rId58"/>
    <p:sldId id="623" r:id="rId59"/>
    <p:sldId id="839" r:id="rId60"/>
    <p:sldId id="448" r:id="rId61"/>
  </p:sldIdLst>
  <p:sldSz cx="12192000" cy="6858000"/>
  <p:notesSz cx="6858000" cy="9144000"/>
  <p:custDataLst>
    <p:tags r:id="rId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F24654-0B52-45A0-A807-7207B424FB23}">
          <p14:sldIdLst>
            <p14:sldId id="430"/>
            <p14:sldId id="443"/>
            <p14:sldId id="400"/>
          </p14:sldIdLst>
        </p14:section>
        <p14:section name="Section 1" id="{54004273-3602-4558-B76B-7B67535B279E}">
          <p14:sldIdLst>
            <p14:sldId id="884"/>
            <p14:sldId id="1615"/>
            <p14:sldId id="1616"/>
          </p14:sldIdLst>
        </p14:section>
        <p14:section name="Section 2" id="{BEEA6091-43F6-4933-954A-91B1630649B5}">
          <p14:sldIdLst>
            <p14:sldId id="431"/>
            <p14:sldId id="354"/>
            <p14:sldId id="425"/>
            <p14:sldId id="429"/>
            <p14:sldId id="667"/>
            <p14:sldId id="428"/>
            <p14:sldId id="340"/>
            <p14:sldId id="1595"/>
          </p14:sldIdLst>
        </p14:section>
        <p14:section name="Section 3" id="{FB147D24-D015-4059-9A6B-A7ED2D876B5D}">
          <p14:sldIdLst>
            <p14:sldId id="1596"/>
            <p14:sldId id="366"/>
            <p14:sldId id="358"/>
            <p14:sldId id="422"/>
            <p14:sldId id="284"/>
            <p14:sldId id="1601"/>
            <p14:sldId id="503"/>
            <p14:sldId id="334"/>
            <p14:sldId id="1607"/>
            <p14:sldId id="297"/>
            <p14:sldId id="731"/>
            <p14:sldId id="617"/>
          </p14:sldIdLst>
        </p14:section>
        <p14:section name="Guided Lab" id="{726EB3C1-E898-48A4-AAF9-8A6C7C6ADBC9}">
          <p14:sldIdLst>
            <p14:sldId id="520"/>
            <p14:sldId id="1608"/>
            <p14:sldId id="427"/>
            <p14:sldId id="504"/>
            <p14:sldId id="1591"/>
            <p14:sldId id="621"/>
          </p14:sldIdLst>
        </p14:section>
        <p14:section name="Section 4" id="{C76264A4-E22A-4179-AB9B-FE32A94590DB}">
          <p14:sldIdLst>
            <p14:sldId id="616"/>
            <p14:sldId id="490"/>
            <p14:sldId id="1610"/>
            <p14:sldId id="1609"/>
            <p14:sldId id="1611"/>
            <p14:sldId id="1597"/>
          </p14:sldIdLst>
        </p14:section>
        <p14:section name="Section 5" id="{0933D98B-F5D7-4B5D-970D-C8B95D262DAC}">
          <p14:sldIdLst>
            <p14:sldId id="1598"/>
            <p14:sldId id="666"/>
            <p14:sldId id="674"/>
            <p14:sldId id="495"/>
            <p14:sldId id="673"/>
            <p14:sldId id="732"/>
            <p14:sldId id="424"/>
            <p14:sldId id="665"/>
            <p14:sldId id="1604"/>
            <p14:sldId id="289"/>
            <p14:sldId id="1602"/>
            <p14:sldId id="1614"/>
            <p14:sldId id="1603"/>
            <p14:sldId id="298"/>
            <p14:sldId id="1599"/>
          </p14:sldIdLst>
        </p14:section>
        <p14:section name="Module Wrap-up" id="{515408F7-FF74-4F77-B03E-9E1B3F0F734E}">
          <p14:sldIdLst>
            <p14:sldId id="883"/>
            <p14:sldId id="345"/>
            <p14:sldId id="623"/>
            <p14:sldId id="839"/>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2"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Karthik Nagaraj" initials="KN" lastIdx="18" clrIdx="2">
    <p:extLst>
      <p:ext uri="{19B8F6BF-5375-455C-9EA6-DF929625EA0E}">
        <p15:presenceInfo xmlns:p15="http://schemas.microsoft.com/office/powerpoint/2012/main" userId="Karthik Nagaraj" providerId="None"/>
      </p:ext>
    </p:extLst>
  </p:cmAuthor>
  <p:cmAuthor id="4" name="Harris, Melissa" initials="HM" lastIdx="5" clrIdx="3">
    <p:extLst>
      <p:ext uri="{19B8F6BF-5375-455C-9EA6-DF929625EA0E}">
        <p15:presenceInfo xmlns:p15="http://schemas.microsoft.com/office/powerpoint/2012/main" userId="S-1-5-21-1407069837-2091007605-538272213-25781389" providerId="AD"/>
      </p:ext>
    </p:extLst>
  </p:cmAuthor>
  <p:cmAuthor id="5" name="Charrette, Jen" initials="CJ" lastIdx="4" clrIdx="4">
    <p:extLst>
      <p:ext uri="{19B8F6BF-5375-455C-9EA6-DF929625EA0E}">
        <p15:presenceInfo xmlns:p15="http://schemas.microsoft.com/office/powerpoint/2012/main" userId="Charrette, Jen" providerId="None"/>
      </p:ext>
    </p:extLst>
  </p:cmAuthor>
  <p:cmAuthor id="6" name="clreece" initials="c" lastIdx="43" clrIdx="5">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5E9"/>
    <a:srgbClr val="E9F3E6"/>
    <a:srgbClr val="F2F2F2"/>
    <a:srgbClr val="F04144"/>
    <a:srgbClr val="2D75E7"/>
    <a:srgbClr val="16966D"/>
    <a:srgbClr val="4E24A7"/>
    <a:srgbClr val="E817E4"/>
    <a:srgbClr val="FE5496"/>
    <a:srgbClr val="B3E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20" autoAdjust="0"/>
    <p:restoredTop sz="69052" autoAdjust="0"/>
  </p:normalViewPr>
  <p:slideViewPr>
    <p:cSldViewPr snapToGrid="0" snapToObjects="1" showGuides="1">
      <p:cViewPr varScale="1">
        <p:scale>
          <a:sx n="75" d="100"/>
          <a:sy n="75" d="100"/>
        </p:scale>
        <p:origin x="136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84" d="100"/>
          <a:sy n="84" d="100"/>
        </p:scale>
        <p:origin x="307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11/13/2020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ws.amazon.com/caching/cd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ws.amazon.com/AmazonCloudFront/latest/DeveloperGuide/Expiration.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ws.amazon.com/mediaconvert/"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aws.amazon.com/AmazonCloudFront/latest/DeveloperGuide/on-demand-streaming-video.html" TargetMode="External"/><Relationship Id="rId4" Type="http://schemas.openxmlformats.org/officeDocument/2006/relationships/hyperlink" Target="https://aws.amazon.com/elastictranscoder/"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waf/"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aws.amazon.com/blogs/security/how-to-protect-dynamic-web-applications-against-ddos-attacks-by-using-amazon-cloudfront-and-amazon-route-53/" TargetMode="External"/><Relationship Id="rId4" Type="http://schemas.openxmlformats.org/officeDocument/2006/relationships/hyperlink" Target="https://d0.awsstatic.com/whitepapers/Security/DDoS_White_Paper.pdf"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amazon.com/blogs/big-data/powering-gaming-applications-with-amazon-dynamodb/"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ws.amazon.com/blogs/database/amazon-dynamodb-accelerator-dax-a-read-throughwrite-through-cache-for-dynamodb/"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11: Caching Content</a:t>
            </a:r>
            <a:r>
              <a:rPr lang="en-US" sz="1100"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Instead, you can store the supplies that you use regularly in a storage unit close to your house. Thus, it takes you less time to access these supplies than it would to go all the way to the hardware store.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However, you could still go to the store to refresh your supplies.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this example, the storage unit is analogous to a cache.</a:t>
            </a:r>
          </a:p>
        </p:txBody>
      </p:sp>
    </p:spTree>
    <p:extLst>
      <p:ext uri="{BB962C8B-B14F-4D97-AF65-F5344CB8AC3E}">
        <p14:creationId xmlns:p14="http://schemas.microsoft.com/office/powerpoint/2010/main" val="2924991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70496"/>
          </a:xfrm>
        </p:spPr>
        <p:txBody>
          <a:bodyPr/>
          <a:lstStyle/>
          <a:p>
            <a:r>
              <a:rPr lang="en-US" sz="1100" kern="1200" dirty="0">
                <a:solidFill>
                  <a:schemeClr val="tx1"/>
                </a:solidFill>
                <a:effectLst/>
                <a:latin typeface="+mn-lt"/>
                <a:ea typeface="+mn-ea"/>
                <a:cs typeface="+mn-cs"/>
              </a:rPr>
              <a:t>When you decide what data to cache, consider these factors:</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Speed and expense </a:t>
            </a:r>
            <a:r>
              <a:rPr lang="en-US" sz="1100" kern="1200" dirty="0">
                <a:solidFill>
                  <a:schemeClr val="tx1"/>
                </a:solidFill>
                <a:effectLst/>
                <a:latin typeface="+mn-lt"/>
                <a:ea typeface="+mn-ea"/>
                <a:cs typeface="+mn-cs"/>
              </a:rPr>
              <a:t>–</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Time-consuming database queries and frequently used, complex queries often create bottlenecks in applications. Generally, if the data requires a slow and expensive query to acquire, it's a candidate for caching. For example, queries that perform joins on multiple tables are slower and more expensive than simple queries on single tables. However, even data that requires a relatively quick and simple query might still be a candidate for caching, depending on other factors. </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Data and access patterns </a:t>
            </a:r>
            <a:r>
              <a:rPr lang="en-US" sz="1100" kern="1200" dirty="0">
                <a:solidFill>
                  <a:schemeClr val="tx1"/>
                </a:solidFill>
                <a:effectLst/>
                <a:latin typeface="+mn-lt"/>
                <a:ea typeface="+mn-ea"/>
                <a:cs typeface="+mn-cs"/>
              </a:rPr>
              <a:t>–</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Determining what to cache also involves understanding the data itself and its access patterns. For example, it doesn't make sense to cache webpages that return search results that are unusually dynamic in nature. For caching to provide meaningful benefits, the data should be relatively static and frequently accessed, such as a personal profile on a social media site. Conversely, you don't want to cache data if caching it provides no speed or cost advantage. For example, it doesn't make sense to cache webpages that return the results of a search because these queries and results are almost always unique.</a:t>
            </a:r>
          </a:p>
          <a:p>
            <a:r>
              <a:rPr lang="en-US" sz="1100" kern="1200" dirty="0">
                <a:solidFill>
                  <a:schemeClr val="tx1"/>
                </a:solidFill>
                <a:effectLst/>
                <a:latin typeface="+mn-lt"/>
                <a:ea typeface="+mn-ea"/>
                <a:cs typeface="+mn-cs"/>
              </a:rPr>
              <a:t> </a:t>
            </a:r>
          </a:p>
          <a:p>
            <a:r>
              <a:rPr lang="en-US" sz="1100" i="1" kern="1200" dirty="0">
                <a:solidFill>
                  <a:schemeClr val="tx1"/>
                </a:solidFill>
                <a:effectLst/>
                <a:latin typeface="+mn-lt"/>
                <a:ea typeface="+mn-ea"/>
                <a:cs typeface="+mn-cs"/>
              </a:rPr>
              <a:t>Staleness</a:t>
            </a:r>
            <a:r>
              <a:rPr lang="en-US" sz="1100" kern="1200" dirty="0">
                <a:solidFill>
                  <a:schemeClr val="tx1"/>
                </a:solidFill>
                <a:effectLst/>
                <a:latin typeface="+mn-lt"/>
                <a:ea typeface="+mn-ea"/>
                <a:cs typeface="+mn-cs"/>
              </a:rPr>
              <a:t> – By definition, cached data is stale data. Even if it’s not stale in certain circumstances, cached data should be considered and treated as stale. When you determine whether your data is a candidate for caching, you must also determine your application's tolerance for stale data. Your application might be able to tolerate stale data in one context, but not another. For example, consider an application that serves a publicly traded stock price on a website. With this application, a short delay might be acceptable if it has a disclaimer that prices might be delayed up to </a:t>
            </a:r>
            <a:r>
              <a:rPr lang="en-US" sz="1100" i="1" kern="1200" dirty="0">
                <a:solidFill>
                  <a:schemeClr val="tx1"/>
                </a:solidFill>
                <a:effectLst/>
                <a:latin typeface="+mn-lt"/>
                <a:ea typeface="+mn-ea"/>
                <a:cs typeface="+mn-cs"/>
              </a:rPr>
              <a:t>n </a:t>
            </a:r>
            <a:r>
              <a:rPr lang="en-US" sz="1100" kern="1200" dirty="0">
                <a:solidFill>
                  <a:schemeClr val="tx1"/>
                </a:solidFill>
                <a:effectLst/>
                <a:latin typeface="+mn-lt"/>
                <a:ea typeface="+mn-ea"/>
                <a:cs typeface="+mn-cs"/>
              </a:rPr>
              <a:t>minutes. But when an application must serve the stock price to a broker who is making a sale or purchase, you want real-time data.</a:t>
            </a:r>
          </a:p>
        </p:txBody>
      </p:sp>
    </p:spTree>
    <p:extLst>
      <p:ext uri="{BB962C8B-B14F-4D97-AF65-F5344CB8AC3E}">
        <p14:creationId xmlns:p14="http://schemas.microsoft.com/office/powerpoint/2010/main" val="1839887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 cache provides high throughput, low-latency access to commonly accessed application data by storing the data in memory.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Caching can:</a:t>
            </a:r>
          </a:p>
          <a:p>
            <a:pPr lvl="0"/>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Improve the speed of your application.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Reduce the response latency that users experience with your application.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Reduce application processing time and database access time for read-heavy workloads, such as social networking, gaming, media sharing, and Q&amp;A portals. Write-heavy applications typically do not see as great a benefit from caching. However, even write-heavy applications normally have a read/write ratio greater than 1, which implies that read caching can still be beneficial. </a:t>
            </a:r>
          </a:p>
        </p:txBody>
      </p:sp>
    </p:spTree>
    <p:extLst>
      <p:ext uri="{BB962C8B-B14F-4D97-AF65-F5344CB8AC3E}">
        <p14:creationId xmlns:p14="http://schemas.microsoft.com/office/powerpoint/2010/main" val="3433967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simple web application architecture shows how data flows from and to the user. You can use caching at each layer to improve the overall performance and usability of your application. These layers include operating systems, networking layers like content delivery networks (CDNs) and Domain Name Systems (DNS), web applications, and databases.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this architecture, you can use caching to:</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Accelerate retrieval of information from websites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Store a mapping of domain names to IP addresses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Accelerate retrieval of web content from web servers or application servers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Accelerate application performance and data access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Reduce latency that is associated with database query requests</a:t>
            </a:r>
          </a:p>
          <a:p>
            <a:pPr lvl="0"/>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this module, you will learn how different AWS services support caching at these various layers.</a:t>
            </a:r>
          </a:p>
        </p:txBody>
      </p:sp>
    </p:spTree>
    <p:extLst>
      <p:ext uri="{BB962C8B-B14F-4D97-AF65-F5344CB8AC3E}">
        <p14:creationId xmlns:p14="http://schemas.microsoft.com/office/powerpoint/2010/main" val="4020901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 cache provides high throughput, low-latency access to commonly accessed application data by storing the data in memory</a:t>
            </a:r>
          </a:p>
          <a:p>
            <a:pPr marL="171450" indent="-171450">
              <a:buFont typeface="Arial" panose="020B0604020202020204" pitchFamily="34" charset="0"/>
              <a:buChar char="•"/>
            </a:pPr>
            <a:r>
              <a:rPr lang="en-US" dirty="0"/>
              <a:t>When you decide what data to cache, consider speed and expense, data and access patterns, and your application’s tolerance for stale data</a:t>
            </a:r>
          </a:p>
          <a:p>
            <a:pPr marL="171450" indent="-171450">
              <a:buFont typeface="Arial" panose="020B0604020202020204" pitchFamily="34" charset="0"/>
              <a:buChar char="•"/>
            </a:pPr>
            <a:r>
              <a:rPr lang="en-US" dirty="0"/>
              <a:t>Caches can be applied and used throughout various layers of technology, including operating systems, networking layers, web applications, and databases</a:t>
            </a:r>
          </a:p>
        </p:txBody>
      </p:sp>
    </p:spTree>
    <p:extLst>
      <p:ext uri="{BB962C8B-B14F-4D97-AF65-F5344CB8AC3E}">
        <p14:creationId xmlns:p14="http://schemas.microsoft.com/office/powerpoint/2010/main" val="1857792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Edge caching.</a:t>
            </a:r>
          </a:p>
        </p:txBody>
      </p:sp>
    </p:spTree>
    <p:extLst>
      <p:ext uri="{BB962C8B-B14F-4D97-AF65-F5344CB8AC3E}">
        <p14:creationId xmlns:p14="http://schemas.microsoft.com/office/powerpoint/2010/main" val="44185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someone browses to your website or uses your application, their request is routed through many different networks to reach your origin server. The origin server—which is also referred to as </a:t>
            </a:r>
            <a:r>
              <a:rPr lang="en-US" sz="1100" b="0" i="1" kern="1200" dirty="0">
                <a:solidFill>
                  <a:schemeClr val="tx1"/>
                </a:solidFill>
                <a:effectLst/>
                <a:latin typeface="+mn-lt"/>
                <a:ea typeface="+mn-ea"/>
                <a:cs typeface="+mn-cs"/>
              </a:rPr>
              <a:t>origin—</a:t>
            </a:r>
            <a:r>
              <a:rPr lang="en-US" sz="1100" kern="1200" dirty="0">
                <a:solidFill>
                  <a:schemeClr val="tx1"/>
                </a:solidFill>
                <a:effectLst/>
                <a:latin typeface="+mn-lt"/>
                <a:ea typeface="+mn-ea"/>
                <a:cs typeface="+mn-cs"/>
              </a:rPr>
              <a:t>stores the original, definitive versions of your objects (for example, web objects, images, and media files). The number of network hops and the distance that the request travels can significantly affect the performance and responsiveness of your website.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Further, network latency can depend on the geographic location of the origin server. When your web traffic is geographically dispersed, it’s not always feasible (or cost-effective) to replicate your entire infrastructure across the globe. In this case, a content delivery network (CDN) can be useful.</a:t>
            </a:r>
          </a:p>
        </p:txBody>
      </p:sp>
    </p:spTree>
    <p:extLst>
      <p:ext uri="{BB962C8B-B14F-4D97-AF65-F5344CB8AC3E}">
        <p14:creationId xmlns:p14="http://schemas.microsoft.com/office/powerpoint/2010/main" val="3477572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 content delivery network (CDN) is a globally distributed system of caching servers. A CDN caches copies of commonly requested files that are hosted on the application origin server. These files can include static content, such as HTML, CSS, JavaScript, image, and video files. The CDN delivers a local copy of the requested content from a cache edge or Point of Presence (PoP) that provides the fastest delivery to the requester.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For more information about caching with CDNs, see </a:t>
            </a:r>
            <a:r>
              <a:rPr lang="en-US" sz="1100" u="sng" kern="1200" dirty="0">
                <a:solidFill>
                  <a:schemeClr val="tx1"/>
                </a:solidFill>
                <a:effectLst/>
                <a:latin typeface="+mn-lt"/>
                <a:ea typeface="+mn-ea"/>
                <a:cs typeface="+mn-cs"/>
                <a:hlinkClick r:id="rId3"/>
              </a:rPr>
              <a:t>Content Delivery Network (CDN) Caching</a:t>
            </a:r>
            <a:r>
              <a:rPr lang="en-US" sz="1100" kern="1200" dirty="0">
                <a:solidFill>
                  <a:schemeClr val="tx1"/>
                </a:solidFill>
                <a:effectLst/>
                <a:latin typeface="+mn-lt"/>
                <a:ea typeface="+mn-ea"/>
                <a:cs typeface="+mn-cs"/>
              </a:rPr>
              <a:t>.</a:t>
            </a:r>
          </a:p>
          <a:p>
            <a:endParaRPr lang="en-US" baseline="0" dirty="0"/>
          </a:p>
        </p:txBody>
      </p:sp>
    </p:spTree>
    <p:extLst>
      <p:ext uri="{BB962C8B-B14F-4D97-AF65-F5344CB8AC3E}">
        <p14:creationId xmlns:p14="http://schemas.microsoft.com/office/powerpoint/2010/main" val="1352390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2971799"/>
          </a:xfrm>
        </p:spPr>
        <p:txBody>
          <a:bodyPr/>
          <a:lstStyle/>
          <a:p>
            <a:r>
              <a:rPr lang="en-US" sz="1100" kern="1200" dirty="0">
                <a:solidFill>
                  <a:schemeClr val="tx1"/>
                </a:solidFill>
                <a:effectLst/>
                <a:latin typeface="+mn-lt"/>
                <a:ea typeface="+mn-ea"/>
                <a:cs typeface="+mn-cs"/>
              </a:rPr>
              <a:t>Amazon CloudFront is a global CDN service that accelerates the delivery of content to users. Such content might be static and dynamic content, media files that use HTTP or HTTPS, and streaming video (both video on demand and live streaming). Like other AWS services, CloudFront is a self-service, pay-per-use offering, which requires no long-term commitments or minimum fees.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CDN offers a multi-tier cache by default. Regional edge caches improve latency and lower the load on your origin servers when the object is not already cached at the edge. In addition, the CDN offers multiple options for streaming your media, both pre-recorded files and live events. It offers them at the sustained, high throughput that is required for 4K delivery to global viewers.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CloudFront provides both network-level and application-level protection. Your traffic and applications benefit through various built-in protections, such as AWS Shield Standard, at no extra cost. You can also use configurable features such as AWS Certificate Manager (ACM) to create and manage custom SSL certificates at no extra cost. CloudFront supports Secure Sockets Layer/Transport Layer Security (SSL/TLS) protocols.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CloudFront supports real-time, bidirectional communication over the WebSocket protocol. This persistent connection enables clients and servers to send real-time data to one another without the cost of repeatedly opening connections. It is especially useful for communications applications, such as chat, collaboration, gaming, and financial trading. CloudFront also supports HTTP methods (DELETE, GET, HEAD, OPTIONS, PATCH POST, PUT), which improve the performance of dynamic websites. These websites have web forms, comment and login boxes, add-to-cart buttons, and other features that upload data from users. Thus, you can use a single domain name to deliver your entire website through CloudFront, which accelerates both the download and upload parts of your website.</a:t>
            </a:r>
          </a:p>
        </p:txBody>
      </p:sp>
    </p:spTree>
    <p:extLst>
      <p:ext uri="{BB962C8B-B14F-4D97-AF65-F5344CB8AC3E}">
        <p14:creationId xmlns:p14="http://schemas.microsoft.com/office/powerpoint/2010/main" val="968963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example of an Amazon.com webpage shows how static and dynamic content can compose a dynamic web application. This web application is delivered through the HTTPS protocol for the encryption of user page requests and the pages that are returned from a web server. You can use a CDN or edge cache to cache static content. Such content might include web objects (for example, HTML documents, CSS style sheets, or JavaScript files), image files, and video files.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cannot cache dynamically generated content or user-generated data. However, you can configure CloudFront to deliver this information from an application that runs on a custom origin. For example, it might be an EC2 instance or a web server.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Additionally, you can configure CloudFront to require that viewers use HTTPS to request your objects, so that connections are encrypted when CloudFront communicates with viewers. You also can configure CloudFront to use HTTPS to get objects from your origin, so that connections are encrypted when CloudFront communicates with your origin. </a:t>
            </a:r>
          </a:p>
        </p:txBody>
      </p:sp>
    </p:spTree>
    <p:extLst>
      <p:ext uri="{BB962C8B-B14F-4D97-AF65-F5344CB8AC3E}">
        <p14:creationId xmlns:p14="http://schemas.microsoft.com/office/powerpoint/2010/main" val="170160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includes the following sections:</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Architectural need</a:t>
            </a:r>
          </a:p>
          <a:p>
            <a:pPr marL="228600" indent="-228600">
              <a:buFont typeface="+mj-lt"/>
              <a:buAutoNum type="arabicPeriod"/>
            </a:pPr>
            <a:r>
              <a:rPr lang="en-US" sz="1100" kern="1200" dirty="0">
                <a:solidFill>
                  <a:schemeClr val="tx1"/>
                </a:solidFill>
                <a:effectLst/>
                <a:latin typeface="+mn-lt"/>
                <a:ea typeface="+mn-ea"/>
                <a:cs typeface="+mn-cs"/>
              </a:rPr>
              <a:t>Overview of caching</a:t>
            </a:r>
          </a:p>
          <a:p>
            <a:pPr marL="228600" indent="-228600">
              <a:buFont typeface="+mj-lt"/>
              <a:buAutoNum type="arabicPeriod"/>
            </a:pPr>
            <a:r>
              <a:rPr lang="en-US" sz="1100" kern="1200" dirty="0">
                <a:solidFill>
                  <a:schemeClr val="tx1"/>
                </a:solidFill>
                <a:effectLst/>
                <a:latin typeface="+mn-lt"/>
                <a:ea typeface="+mn-ea"/>
                <a:cs typeface="+mn-cs"/>
              </a:rPr>
              <a:t>Edge caching</a:t>
            </a:r>
          </a:p>
          <a:p>
            <a:pPr marL="228600" indent="-228600">
              <a:buFont typeface="+mj-lt"/>
              <a:buAutoNum type="arabicPeriod"/>
            </a:pPr>
            <a:r>
              <a:rPr lang="en-US" sz="1100" kern="1200" dirty="0">
                <a:solidFill>
                  <a:schemeClr val="tx1"/>
                </a:solidFill>
                <a:effectLst/>
                <a:latin typeface="+mn-lt"/>
                <a:ea typeface="+mn-ea"/>
                <a:cs typeface="+mn-cs"/>
              </a:rPr>
              <a:t>Caching web sessions</a:t>
            </a:r>
          </a:p>
          <a:p>
            <a:pPr marL="228600" indent="-228600">
              <a:buFont typeface="+mj-lt"/>
              <a:buAutoNum type="arabicPeriod"/>
            </a:pPr>
            <a:r>
              <a:rPr lang="en-US" sz="1100" kern="1200" dirty="0">
                <a:solidFill>
                  <a:schemeClr val="tx1"/>
                </a:solidFill>
                <a:effectLst/>
                <a:latin typeface="+mn-lt"/>
                <a:ea typeface="+mn-ea"/>
                <a:cs typeface="+mn-cs"/>
              </a:rPr>
              <a:t>Caching databases</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module also includes a guided lab in which you will learn how to stream dynamic content by using Amazon CloudFront.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17670"/>
          </a:xfrm>
        </p:spPr>
        <p:txBody>
          <a:bodyPr/>
          <a:lstStyle/>
          <a:p>
            <a:r>
              <a:rPr lang="en-US" sz="1100" kern="1200" dirty="0">
                <a:solidFill>
                  <a:schemeClr val="tx1"/>
                </a:solidFill>
                <a:effectLst/>
                <a:latin typeface="+mn-lt"/>
                <a:ea typeface="+mn-ea"/>
                <a:cs typeface="+mn-cs"/>
              </a:rPr>
              <a:t>Amazon CloudFront delivers your content to users through a worldwide network of data centers that are called </a:t>
            </a:r>
            <a:r>
              <a:rPr lang="en-US" sz="1100" i="1" kern="1200" dirty="0">
                <a:solidFill>
                  <a:schemeClr val="tx1"/>
                </a:solidFill>
                <a:effectLst/>
                <a:latin typeface="+mn-lt"/>
                <a:ea typeface="+mn-ea"/>
                <a:cs typeface="+mn-cs"/>
              </a:rPr>
              <a:t>edge locations</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When a user requests content that you are serving with CloudFront, DNS routes the request to the edge location that best serves the request. Typically, it is the nearest edge location that has the shortest latency. CloudFront checks the cache for the requested content (step 1). If the content is in the cache, CloudFront delivers it immediately to the user (step 4). The content might not be currently in the cache. If not, CloudFront forwards the request to the origin server that you identified as the source for the definitive version of your content (step 2). The origin server sends the content back to the edge location (step 3), and CloudFront then forwards the content to the user (step 4). It also adds the content to the cache in the edge location for the next time someone requests it.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As objects become less popular, individual edge locations might remove those objects to make room for more popular content. For the less popular content, CloudFront has </a:t>
            </a:r>
            <a:r>
              <a:rPr lang="en-US" sz="1100" i="1" kern="1200" dirty="0">
                <a:solidFill>
                  <a:schemeClr val="tx1"/>
                </a:solidFill>
                <a:effectLst/>
                <a:latin typeface="+mn-lt"/>
                <a:ea typeface="+mn-ea"/>
                <a:cs typeface="+mn-cs"/>
              </a:rPr>
              <a:t>regional edge caches. </a:t>
            </a:r>
            <a:r>
              <a:rPr lang="en-US" sz="1100" kern="1200" dirty="0">
                <a:solidFill>
                  <a:schemeClr val="tx1"/>
                </a:solidFill>
                <a:effectLst/>
                <a:latin typeface="+mn-lt"/>
                <a:ea typeface="+mn-ea"/>
                <a:cs typeface="+mn-cs"/>
              </a:rPr>
              <a:t>Regional edge caches are CloudFront locations that are deployed globally and close to your viewers. They are located between your origin server and the global edge locations that serve content directly to viewers. A regional edge cache has a larger cache than an individual edge location, so objects remain in the regional edge cache longer. This arrangement helps to keep more of your content closer to your viewers. It reduces the need for CloudFront to go back to your origin server, and it improves overall performance for viewers. </a:t>
            </a:r>
          </a:p>
        </p:txBody>
      </p:sp>
    </p:spTree>
    <p:extLst>
      <p:ext uri="{BB962C8B-B14F-4D97-AF65-F5344CB8AC3E}">
        <p14:creationId xmlns:p14="http://schemas.microsoft.com/office/powerpoint/2010/main" val="693150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42950"/>
          </a:xfrm>
        </p:spPr>
        <p:txBody>
          <a:bodyPr/>
          <a:lstStyle/>
          <a:p>
            <a:r>
              <a:rPr lang="en-US" sz="1100" kern="1200" dirty="0">
                <a:solidFill>
                  <a:schemeClr val="tx1"/>
                </a:solidFill>
                <a:effectLst/>
                <a:latin typeface="+mn-lt"/>
                <a:ea typeface="+mn-ea"/>
                <a:cs typeface="+mn-cs"/>
              </a:rPr>
              <a:t>When you want to use CloudFront to distribute your content, you create a </a:t>
            </a:r>
            <a:r>
              <a:rPr lang="en-US" sz="1100" i="1" kern="1200" dirty="0">
                <a:solidFill>
                  <a:schemeClr val="tx1"/>
                </a:solidFill>
                <a:effectLst/>
                <a:latin typeface="+mn-lt"/>
                <a:ea typeface="+mn-ea"/>
                <a:cs typeface="+mn-cs"/>
              </a:rPr>
              <a:t>distribution</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 </a:t>
            </a:r>
          </a:p>
          <a:p>
            <a:pPr marL="228600" lvl="0" indent="-228600">
              <a:buFont typeface="+mj-lt"/>
              <a:buAutoNum type="arabicPeriod"/>
            </a:pPr>
            <a:r>
              <a:rPr lang="en-US" sz="1100" kern="1200" dirty="0">
                <a:solidFill>
                  <a:schemeClr val="tx1"/>
                </a:solidFill>
                <a:effectLst/>
                <a:latin typeface="+mn-lt"/>
                <a:ea typeface="+mn-ea"/>
                <a:cs typeface="+mn-cs"/>
              </a:rPr>
              <a:t>You specify the origin server that hosts your files. Your origin server can be an S3 bucket, an AWS Elemental MediaPackage channel, an AWS Elemental MediaStore container, or a custom origin. For example, a custom origin might be an EC2 instance or your own web server.</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228600" lvl="0" indent="-228600">
              <a:buFont typeface="+mj-lt"/>
              <a:buAutoNum type="arabicPeriod"/>
            </a:pPr>
            <a:r>
              <a:rPr lang="en-US" sz="1100" kern="1200" dirty="0">
                <a:solidFill>
                  <a:schemeClr val="tx1"/>
                </a:solidFill>
                <a:effectLst/>
                <a:latin typeface="+mn-lt"/>
                <a:ea typeface="+mn-ea"/>
                <a:cs typeface="+mn-cs"/>
              </a:rPr>
              <a:t>You then specify details about how to track and manage content delivery. For example, you can specify whether you want your files to be available to everyone or only to certain users. You can also specify whether you want CloudFront to perform the following functions: create access logs that show user activity, forward cookies or query strings to your origin, or require users to use HTTPS to access your content.</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228600" lvl="0" indent="-228600">
              <a:buFont typeface="+mj-lt"/>
              <a:buAutoNum type="arabicPeriod"/>
            </a:pPr>
            <a:r>
              <a:rPr lang="en-US" sz="1100" kern="1200" dirty="0">
                <a:solidFill>
                  <a:schemeClr val="tx1"/>
                </a:solidFill>
                <a:effectLst/>
                <a:latin typeface="+mn-lt"/>
                <a:ea typeface="+mn-ea"/>
                <a:cs typeface="+mn-cs"/>
              </a:rPr>
              <a:t>CloudFront assigns a domain name to your new distribution.</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228600" lvl="0" indent="-228600">
              <a:buFont typeface="+mj-lt"/>
              <a:buAutoNum type="arabicPeriod"/>
            </a:pPr>
            <a:r>
              <a:rPr lang="en-US" sz="1100" kern="1200" dirty="0">
                <a:solidFill>
                  <a:schemeClr val="tx1"/>
                </a:solidFill>
                <a:effectLst/>
                <a:latin typeface="+mn-lt"/>
                <a:ea typeface="+mn-ea"/>
                <a:cs typeface="+mn-cs"/>
              </a:rPr>
              <a:t>CloudFront sends your distribution's configuration—but not the content—to all edge locations.</a:t>
            </a:r>
          </a:p>
          <a:p>
            <a:pPr marL="0" marR="0" indent="0" algn="l" defTabSz="91339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56761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7387" y="4417017"/>
            <a:ext cx="5483225" cy="3321093"/>
          </a:xfrm>
        </p:spPr>
        <p:txBody>
          <a:bodyPr/>
          <a:lstStyle/>
          <a:p>
            <a:r>
              <a:rPr lang="en-US" sz="1100" kern="1200" dirty="0">
                <a:solidFill>
                  <a:schemeClr val="tx1"/>
                </a:solidFill>
                <a:effectLst/>
                <a:latin typeface="+mn-lt"/>
                <a:ea typeface="+mn-ea"/>
                <a:cs typeface="+mn-cs"/>
              </a:rPr>
              <a:t>You can expire cached content in three ways: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Time to Live (TTL) – With this method, you can control how long your files stay in a CloudFront cache before CloudFront forwards another request to your origin. Reducing the duration enables you to serve dynamic content. Increasing the duration means that your users get better performance because your files are more likely to be served directly from the edge cache. A longer duration also reduces the load on your origin. If you set the TTL for a particular origin to </a:t>
            </a:r>
            <a:r>
              <a:rPr lang="en-US" sz="1100" i="1" kern="1200" dirty="0">
                <a:solidFill>
                  <a:schemeClr val="tx1"/>
                </a:solidFill>
                <a:effectLst/>
                <a:latin typeface="+mn-lt"/>
                <a:ea typeface="+mn-ea"/>
                <a:cs typeface="+mn-cs"/>
              </a:rPr>
              <a:t>0</a:t>
            </a:r>
            <a:r>
              <a:rPr lang="en-US" sz="1100" kern="1200" dirty="0">
                <a:solidFill>
                  <a:schemeClr val="tx1"/>
                </a:solidFill>
                <a:effectLst/>
                <a:latin typeface="+mn-lt"/>
                <a:ea typeface="+mn-ea"/>
                <a:cs typeface="+mn-cs"/>
              </a:rPr>
              <a:t>, CloudFront still caches the content from that origin. It then makes a GET request with an If-Modified-Since header. Thus, the origin has a chance to signal that CloudFront can continue to use the cached content if it hasn't changed at the origin. TTL is a good method to use if the replacement doesn’t need to be immediate.</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Change object name – This method requires more effort, but replacement is immediate. Although you </a:t>
            </a:r>
            <a:r>
              <a:rPr lang="en-US" sz="1100" i="1" kern="1200" dirty="0">
                <a:solidFill>
                  <a:schemeClr val="tx1"/>
                </a:solidFill>
                <a:effectLst/>
                <a:latin typeface="+mn-lt"/>
                <a:ea typeface="+mn-ea"/>
                <a:cs typeface="+mn-cs"/>
              </a:rPr>
              <a:t>can</a:t>
            </a:r>
            <a:r>
              <a:rPr lang="en-US" sz="1100" kern="1200" dirty="0">
                <a:solidFill>
                  <a:schemeClr val="tx1"/>
                </a:solidFill>
                <a:effectLst/>
                <a:latin typeface="+mn-lt"/>
                <a:ea typeface="+mn-ea"/>
                <a:cs typeface="+mn-cs"/>
              </a:rPr>
              <a:t> update existing objects in a CloudFront distribution and use the same object names, it is not recommended. CloudFront distributes objects to edge locations only when the objects are requested—not when you put new or updated objects in your origin. For example, you might update an existing object in your origin with a newer version that has the same name. In that case, an edge location won’t get that new version from your origin until both of the listed events occur.</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Invalidate object – This method is a bad solution because the system must forcibly interact with all edge locations. You should use this method sparingly and only for individual objects.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more information about how to expire cache content, see </a:t>
            </a:r>
            <a:r>
              <a:rPr lang="en-US" sz="1100" u="sng" kern="1200" dirty="0">
                <a:solidFill>
                  <a:schemeClr val="tx1"/>
                </a:solidFill>
                <a:effectLst/>
                <a:latin typeface="+mn-lt"/>
                <a:ea typeface="+mn-ea"/>
                <a:cs typeface="+mn-cs"/>
                <a:hlinkClick r:id="rId3"/>
              </a:rPr>
              <a:t>Managing How Long Content Stays in an Edge Cache (Expiration)</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633428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As you have learned, you can use CloudFront to deliver streaming video—both video on demand and live streaming.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on-demand video streaming, you must use an encoder to format and package video content before CloudFront can distribute it. Examples of encoders include </a:t>
            </a:r>
            <a:r>
              <a:rPr lang="en-US" sz="1100" u="sng" kern="1200" dirty="0">
                <a:solidFill>
                  <a:schemeClr val="tx1"/>
                </a:solidFill>
                <a:effectLst/>
                <a:latin typeface="+mn-lt"/>
                <a:ea typeface="+mn-ea"/>
                <a:cs typeface="+mn-cs"/>
                <a:hlinkClick r:id="rId3"/>
              </a:rPr>
              <a:t>AWS Elemental MediaConvert</a:t>
            </a:r>
            <a:r>
              <a:rPr lang="en-US" sz="1100" kern="1200" dirty="0">
                <a:solidFill>
                  <a:schemeClr val="tx1"/>
                </a:solidFill>
                <a:effectLst/>
                <a:latin typeface="+mn-lt"/>
                <a:ea typeface="+mn-ea"/>
                <a:cs typeface="+mn-cs"/>
              </a:rPr>
              <a:t> and </a:t>
            </a:r>
            <a:r>
              <a:rPr lang="en-US" sz="1100" u="sng" kern="1200" dirty="0">
                <a:solidFill>
                  <a:schemeClr val="tx1"/>
                </a:solidFill>
                <a:effectLst/>
                <a:latin typeface="+mn-lt"/>
                <a:ea typeface="+mn-ea"/>
                <a:cs typeface="+mn-cs"/>
                <a:hlinkClick r:id="rId4"/>
              </a:rPr>
              <a:t>Amazon Elastic Transcoder</a:t>
            </a:r>
            <a:r>
              <a:rPr lang="en-US" sz="1100" kern="1200" dirty="0">
                <a:solidFill>
                  <a:schemeClr val="tx1"/>
                </a:solidFill>
                <a:effectLst/>
                <a:latin typeface="+mn-lt"/>
                <a:ea typeface="+mn-ea"/>
                <a:cs typeface="+mn-cs"/>
              </a:rPr>
              <a:t>. The packaging process creates </a:t>
            </a:r>
            <a:r>
              <a:rPr lang="en-US" sz="1100" i="1" kern="1200" dirty="0">
                <a:solidFill>
                  <a:schemeClr val="tx1"/>
                </a:solidFill>
                <a:effectLst/>
                <a:latin typeface="+mn-lt"/>
                <a:ea typeface="+mn-ea"/>
                <a:cs typeface="+mn-cs"/>
              </a:rPr>
              <a:t>segments</a:t>
            </a:r>
            <a:r>
              <a:rPr lang="en-US" sz="1100" kern="1200" dirty="0">
                <a:solidFill>
                  <a:schemeClr val="tx1"/>
                </a:solidFill>
                <a:effectLst/>
                <a:latin typeface="+mn-lt"/>
                <a:ea typeface="+mn-ea"/>
                <a:cs typeface="+mn-cs"/>
              </a:rPr>
              <a:t>, which are static files that contain your audio, video, and captions content. It also generates manifest files, which describe what segments to play and the specific order to play them in. Package formats include Dynamic Adaptive Streaming over HTTP (DASH, or MPEG-DASH), Apple HTTP Live Streaming (HLS), Microsoft Smooth Streaming, and Common Media Application Format (CMAF).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After converting the video into the output formats, you host the converted content in an S3 bucket, which is your origin server. You then use CloudFront to deliver the segment files to users around the world.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more information on video streaming with CloudFront, see </a:t>
            </a:r>
            <a:r>
              <a:rPr lang="en-US" sz="1100" u="sng" kern="1200" dirty="0">
                <a:solidFill>
                  <a:schemeClr val="tx1"/>
                </a:solidFill>
                <a:effectLst/>
                <a:latin typeface="+mn-lt"/>
                <a:ea typeface="+mn-ea"/>
                <a:cs typeface="+mn-cs"/>
                <a:hlinkClick r:id="rId5"/>
              </a:rPr>
              <a:t>Video on Demand and Live Streaming Video with CloudFront</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1169354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general, you cache only static content. However, you can have content that </a:t>
            </a:r>
            <a:r>
              <a:rPr lang="en-US" sz="1100" i="1" kern="1200" dirty="0">
                <a:solidFill>
                  <a:schemeClr val="tx1"/>
                </a:solidFill>
                <a:effectLst/>
                <a:latin typeface="+mn-lt"/>
                <a:ea typeface="+mn-ea"/>
                <a:cs typeface="+mn-cs"/>
              </a:rPr>
              <a:t>appears</a:t>
            </a:r>
            <a:r>
              <a:rPr lang="en-US" sz="1100" kern="1200" dirty="0">
                <a:solidFill>
                  <a:schemeClr val="tx1"/>
                </a:solidFill>
                <a:effectLst/>
                <a:latin typeface="+mn-lt"/>
                <a:ea typeface="+mn-ea"/>
                <a:cs typeface="+mn-cs"/>
              </a:rPr>
              <a:t> static (because of its URL), but which is built dynamically the first time that it’s needed. This dynamic build can be useful when the content is reusable, but it can be expensive to create, and it can change infrequently.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Map tiles are the classic example. In this case, you cache places that people frequently view (such as major cities), but not places like remote areas. Generating all possible combinations of tiles would be prohibitively expensive and wasteful because most tiles would almost never be requested. Instead, the path component of each tile’s URL can include the parameters needed to generate the tile. If the tile is already present in a particular CloudFront edge location, then it is served up directly. Otherwise, it is generated, returned to the edge location, and then used to satisfy future requests.</a:t>
            </a:r>
          </a:p>
        </p:txBody>
      </p:sp>
    </p:spTree>
    <p:extLst>
      <p:ext uri="{BB962C8B-B14F-4D97-AF65-F5344CB8AC3E}">
        <p14:creationId xmlns:p14="http://schemas.microsoft.com/office/powerpoint/2010/main" val="12752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9"/>
            <a:ext cx="5486400" cy="4213747"/>
          </a:xfrm>
        </p:spPr>
        <p:txBody>
          <a:bodyPr/>
          <a:lstStyle/>
          <a:p>
            <a:r>
              <a:rPr lang="en-US" sz="1100" kern="1200" dirty="0">
                <a:solidFill>
                  <a:schemeClr val="tx1"/>
                </a:solidFill>
                <a:effectLst/>
                <a:latin typeface="+mn-lt"/>
                <a:ea typeface="+mn-ea"/>
                <a:cs typeface="+mn-cs"/>
              </a:rPr>
              <a:t>You can use CloudFront to improve the resiliency of your applications that run on AWS from distributed denial of service (DDoS) attacks. A DDoS attack is a deliberate attempt to make your website or application unavailable to users, for example, by flooding it with network traffic. To achieve this end, attackers use multiple sources to orchestrate an attack against a target. These sources might include distributed groups of malware-infected computers, routers, Internet of Things (IoT) devices, and other endpoints.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following example shows a resilient architecture that can help prevent or mitigate DDoS attacks.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DNS service, such as Amazon Route 53, can effectively connect users’ requests to a CloudFront distribution. The CloudFront distribution then proxies requests for dynamic content to the infrastructure that hosts your application’s endpoints. Both Route 53 DNS requests and subsequent application traffic that are routed through CloudFront are inspected inline. Always-on monitoring, anomaly detection, and mitigation against common infrastructure DDoS attacks are built into both Route 53 and CloudFront.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Common infrastructure attacks include synchronize/acknowledge (SYN/ACK) floods, User Datagram Protocol (UDP) floods, and reflection attacks. When the SYN flood attack threshold is exceeded, SYN cookies are activated to avoid dropping connections from legitimate clients. Deterministic packet filtering drops malformed TCP packets and invalid DNS requests, and permits traffic to pass only if the traffic is valid for the service. Heuristics-based anomaly detection evaluates attributes such as type, source, and composition of traffic. Traffic is scored across many dimensions, and only the most suspicious traffic is dropped. </a:t>
            </a:r>
          </a:p>
          <a:p>
            <a:endParaRPr lang="en-US" dirty="0"/>
          </a:p>
          <a:p>
            <a:r>
              <a:rPr lang="en-US" sz="1100" kern="1200" dirty="0">
                <a:solidFill>
                  <a:schemeClr val="tx1"/>
                </a:solidFill>
                <a:effectLst/>
                <a:latin typeface="+mn-lt"/>
                <a:ea typeface="+mn-ea"/>
                <a:cs typeface="+mn-cs"/>
              </a:rPr>
              <a:t>This method enables you to avoid false positives while you protect application availability. Route 53 is also designed to withstand DNS query floods. DNS query floods are real DNS requests that can continue for hours and attempt to exhaust DNS server resources. Route 53 uses shuffle sharding and anycast striping to spread DNS traffic across edge locations and help protect the availability of the service.</a:t>
            </a:r>
          </a:p>
          <a:p>
            <a:r>
              <a:rPr lang="en-US" sz="1100" kern="1200" dirty="0">
                <a:solidFill>
                  <a:schemeClr val="tx1"/>
                </a:solidFill>
                <a:effectLst/>
                <a:latin typeface="+mn-lt"/>
                <a:ea typeface="+mn-ea"/>
                <a:cs typeface="+mn-cs"/>
              </a:rPr>
              <a:t> </a:t>
            </a:r>
          </a:p>
          <a:p>
            <a:r>
              <a:rPr lang="en-US" sz="1100" u="sng" kern="1200" dirty="0">
                <a:solidFill>
                  <a:schemeClr val="tx1"/>
                </a:solidFill>
                <a:effectLst/>
                <a:latin typeface="+mn-lt"/>
                <a:ea typeface="+mn-ea"/>
                <a:cs typeface="+mn-cs"/>
                <a:hlinkClick r:id="rId3"/>
              </a:rPr>
              <a:t>AWS WAF</a:t>
            </a:r>
            <a:r>
              <a:rPr lang="en-US" sz="1100" kern="1200" dirty="0">
                <a:solidFill>
                  <a:schemeClr val="tx1"/>
                </a:solidFill>
                <a:effectLst/>
                <a:latin typeface="+mn-lt"/>
                <a:ea typeface="+mn-ea"/>
                <a:cs typeface="+mn-cs"/>
              </a:rPr>
              <a:t> is a web application firewall. It enables you to monitor the HTTP and HTTPS requests that are forwarded to an Amazon API Gateway API, CloudFront, or Application Load Balancer. AWS WAF also enables you to control access to your content. For example, you can specify conditions such as the IP addresses that requests originate from or the values of query strings. Based on these conditions, API Gateway, CloudFront, or an Application Load Balancer responds with either the requested content or an HTTP 403 status code (Forbidden). You also can configure CloudFront to return a custom error page when a request is blocked.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more information about how to improve the resiliency of your applications that run on AWS against DDoS attacks, see the following resources:</a:t>
            </a:r>
          </a:p>
          <a:p>
            <a:pPr marL="171450" lvl="0" indent="-171450">
              <a:buFont typeface="Arial" panose="020B0604020202020204" pitchFamily="34" charset="0"/>
              <a:buChar char="•"/>
            </a:pPr>
            <a:r>
              <a:rPr lang="en-US" sz="1100" u="sng" kern="1200" dirty="0">
                <a:solidFill>
                  <a:schemeClr val="tx1"/>
                </a:solidFill>
                <a:effectLst/>
                <a:latin typeface="+mn-lt"/>
                <a:ea typeface="+mn-ea"/>
                <a:cs typeface="+mn-cs"/>
                <a:hlinkClick r:id="rId4"/>
              </a:rPr>
              <a:t>AWS Best Practices for DDoS Resiliency</a:t>
            </a:r>
            <a:r>
              <a:rPr lang="en-US" sz="1100" kern="1200" dirty="0">
                <a:solidFill>
                  <a:schemeClr val="tx1"/>
                </a:solidFill>
                <a:effectLst/>
                <a:latin typeface="+mn-lt"/>
                <a:ea typeface="+mn-ea"/>
                <a:cs typeface="+mn-cs"/>
              </a:rPr>
              <a:t> AWS whitepaper</a:t>
            </a:r>
          </a:p>
          <a:p>
            <a:pPr marL="171450" lvl="0" indent="-171450">
              <a:buFont typeface="Arial" panose="020B0604020202020204" pitchFamily="34" charset="0"/>
              <a:buChar char="•"/>
            </a:pPr>
            <a:r>
              <a:rPr lang="en-US" sz="1100" u="sng" kern="1200" dirty="0">
                <a:solidFill>
                  <a:schemeClr val="tx1"/>
                </a:solidFill>
                <a:effectLst/>
                <a:latin typeface="+mn-lt"/>
                <a:ea typeface="+mn-ea"/>
                <a:cs typeface="+mn-cs"/>
                <a:hlinkClick r:id="rId5"/>
              </a:rPr>
              <a:t>How to Help Protect Dynamic Web Applications Against DDoS Attacks by Using Amazon CloudFront and Amazon Route 53</a:t>
            </a:r>
            <a:r>
              <a:rPr lang="en-US" sz="1100" kern="1200" dirty="0">
                <a:solidFill>
                  <a:schemeClr val="tx1"/>
                </a:solidFill>
                <a:effectLst/>
                <a:latin typeface="+mn-lt"/>
                <a:ea typeface="+mn-ea"/>
                <a:cs typeface="+mn-cs"/>
              </a:rPr>
              <a:t> AWS Security Blog post</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787986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key takeaways from this section of the module include: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Amazon CloudFront is a global CDN service that accelerates the delivery of content, including static and video, to users with no minimum usage commitments.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CloudFront uses a global network that comprises edge locations and regional edge caches to deliver content to your users.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To use CloudFront to deliver your content, you specify an origin server and configure a CloudFront distribution. CloudFront assigns a domain name and sends your distribution’s configuration to all of its edge locations.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You can use Amazon CloudFront to improve the resilience of your applications that run on AWS from DDoS attacks. </a:t>
            </a:r>
          </a:p>
        </p:txBody>
      </p:sp>
    </p:spTree>
    <p:extLst>
      <p:ext uri="{BB962C8B-B14F-4D97-AF65-F5344CB8AC3E}">
        <p14:creationId xmlns:p14="http://schemas.microsoft.com/office/powerpoint/2010/main" val="3077572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11 – Guided Lab: Streaming Dynamic Content Using Amazon CloudFront.</a:t>
            </a:r>
          </a:p>
        </p:txBody>
      </p:sp>
    </p:spTree>
    <p:extLst>
      <p:ext uri="{BB962C8B-B14F-4D97-AF65-F5344CB8AC3E}">
        <p14:creationId xmlns:p14="http://schemas.microsoft.com/office/powerpoint/2010/main" val="3175352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lab, you use Amazon Elastic Transcoder to convert a source video into multiple bitrates. You use Amazon CloudFront to deliver the dynamic, multiple-bitrate stream to a connected device by using Apple HTTP Live Streaming (HLS) protocol. The stream can be played on any browser that supports the HLS protocol.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Apple HLS can dynamically adjust movie playback quality to match the available speed of wired or wireless networks by using an ordinary web server. It works by creating different quality streams. Each stream is then broken into chunks that are streamed sequentially to a client device. On the client’s end, you can select streams of varying bitrates, which enable streaming sessions to adapt to different network speeds. </a:t>
            </a:r>
          </a:p>
        </p:txBody>
      </p:sp>
    </p:spTree>
    <p:extLst>
      <p:ext uri="{BB962C8B-B14F-4D97-AF65-F5344CB8AC3E}">
        <p14:creationId xmlns:p14="http://schemas.microsoft.com/office/powerpoint/2010/main" val="3351462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guided lab, you will complete the following tasks:</a:t>
            </a:r>
          </a:p>
          <a:p>
            <a:endParaRPr lang="en-US" sz="1100" dirty="0"/>
          </a:p>
          <a:p>
            <a:pPr marL="228600" indent="-228600">
              <a:buFont typeface="+mj-lt"/>
              <a:buAutoNum type="arabicPeriod"/>
            </a:pPr>
            <a:r>
              <a:rPr lang="en-US" dirty="0">
                <a:latin typeface="+mn-lt"/>
              </a:rPr>
              <a:t>Create an Amazon CloudFront distribution</a:t>
            </a:r>
          </a:p>
          <a:p>
            <a:pPr marL="228600" indent="-228600">
              <a:buFont typeface="+mj-lt"/>
              <a:buAutoNum type="arabicPeriod"/>
            </a:pPr>
            <a:r>
              <a:rPr lang="en-US" dirty="0">
                <a:latin typeface="+mn-lt"/>
              </a:rPr>
              <a:t>Create an Amazon Elastic Transcoder pipeline</a:t>
            </a:r>
          </a:p>
          <a:p>
            <a:pPr marL="228600" indent="-228600">
              <a:buFont typeface="+mj-lt"/>
              <a:buAutoNum type="arabicPeriod"/>
            </a:pPr>
            <a:r>
              <a:rPr lang="en-US" dirty="0">
                <a:latin typeface="+mn-lt"/>
              </a:rPr>
              <a:t>Test playback of the dynamic (multiple bitrate) stream</a:t>
            </a:r>
          </a:p>
        </p:txBody>
      </p:sp>
    </p:spTree>
    <p:extLst>
      <p:ext uri="{BB962C8B-B14F-4D97-AF65-F5344CB8AC3E}">
        <p14:creationId xmlns:p14="http://schemas.microsoft.com/office/powerpoint/2010/main" val="790642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dirty="0">
                <a:latin typeface="+mn-lt"/>
              </a:rPr>
              <a:t>Identify how caching content can improve application performance and reduce latency</a:t>
            </a:r>
          </a:p>
          <a:p>
            <a:pPr marL="171450" indent="-171450">
              <a:buFont typeface="Arial" panose="020B0604020202020204" pitchFamily="34" charset="0"/>
              <a:buChar char="•"/>
            </a:pPr>
            <a:r>
              <a:rPr lang="en-US" dirty="0"/>
              <a:t>Identify how to design architectures that use edge locations for distribution and distributed denial of service (DDoS) protection </a:t>
            </a:r>
          </a:p>
          <a:p>
            <a:pPr marL="171450" indent="-171450">
              <a:buFont typeface="Arial" panose="020B0604020202020204" pitchFamily="34" charset="0"/>
              <a:buChar char="•"/>
            </a:pPr>
            <a:r>
              <a:rPr lang="en-US" dirty="0">
                <a:latin typeface="+mn-lt"/>
              </a:rPr>
              <a:t>Create architectures that use Amazon CloudFront to cache content</a:t>
            </a:r>
          </a:p>
          <a:p>
            <a:pPr marL="171450" indent="-171450">
              <a:buFont typeface="Arial" panose="020B0604020202020204" pitchFamily="34" charset="0"/>
              <a:buChar char="•"/>
            </a:pPr>
            <a:r>
              <a:rPr lang="en-US" dirty="0">
                <a:latin typeface="+mn-lt"/>
              </a:rPr>
              <a:t>Recognize how session management relates to caching</a:t>
            </a:r>
          </a:p>
          <a:p>
            <a:pPr marL="171450" indent="-171450">
              <a:buFont typeface="Arial" panose="020B0604020202020204" pitchFamily="34" charset="0"/>
              <a:buChar char="•"/>
            </a:pPr>
            <a:r>
              <a:rPr lang="en-US" dirty="0">
                <a:latin typeface="+mn-lt"/>
              </a:rPr>
              <a:t>Describe how to design architectures that use Amazon ElastiCache</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summarizes what you will have built after you complete the lab. </a:t>
            </a:r>
          </a:p>
        </p:txBody>
      </p:sp>
    </p:spTree>
    <p:extLst>
      <p:ext uri="{BB962C8B-B14F-4D97-AF65-F5344CB8AC3E}">
        <p14:creationId xmlns:p14="http://schemas.microsoft.com/office/powerpoint/2010/main" val="230667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guided lab.</a:t>
            </a:r>
          </a:p>
          <a:p>
            <a:endParaRPr lang="en-US" dirty="0"/>
          </a:p>
        </p:txBody>
      </p:sp>
    </p:spTree>
    <p:extLst>
      <p:ext uri="{BB962C8B-B14F-4D97-AF65-F5344CB8AC3E}">
        <p14:creationId xmlns:p14="http://schemas.microsoft.com/office/powerpoint/2010/main" val="1501289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educator might choose to lead a conversation about the key takeaways from this guided lab after you have completed it. </a:t>
            </a:r>
          </a:p>
        </p:txBody>
      </p:sp>
    </p:spTree>
    <p:extLst>
      <p:ext uri="{BB962C8B-B14F-4D97-AF65-F5344CB8AC3E}">
        <p14:creationId xmlns:p14="http://schemas.microsoft.com/office/powerpoint/2010/main" val="3381513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4: Caching web sessions.</a:t>
            </a:r>
          </a:p>
        </p:txBody>
      </p:sp>
    </p:spTree>
    <p:extLst>
      <p:ext uri="{BB962C8B-B14F-4D97-AF65-F5344CB8AC3E}">
        <p14:creationId xmlns:p14="http://schemas.microsoft.com/office/powerpoint/2010/main" val="3829250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69081"/>
          </a:xfrm>
        </p:spPr>
        <p:txBody>
          <a:bodyPr/>
          <a:lstStyle/>
          <a:p>
            <a:r>
              <a:rPr lang="en-US" sz="1100" kern="1200" dirty="0">
                <a:solidFill>
                  <a:schemeClr val="tx1"/>
                </a:solidFill>
                <a:effectLst/>
                <a:latin typeface="+mn-lt"/>
                <a:ea typeface="+mn-ea"/>
                <a:cs typeface="+mn-cs"/>
              </a:rPr>
              <a:t>When a user or service interacts with a web application, it sends an HTTP request, and the application returns a response. A sequence of such transactions is called a </a:t>
            </a:r>
            <a:r>
              <a:rPr lang="en-US" sz="1100" i="1" kern="1200" dirty="0">
                <a:solidFill>
                  <a:schemeClr val="tx1"/>
                </a:solidFill>
                <a:effectLst/>
                <a:latin typeface="+mn-lt"/>
                <a:ea typeface="+mn-ea"/>
                <a:cs typeface="+mn-cs"/>
              </a:rPr>
              <a:t>session</a:t>
            </a:r>
            <a:r>
              <a:rPr lang="en-US" sz="1100" kern="1200" dirty="0">
                <a:solidFill>
                  <a:schemeClr val="tx1"/>
                </a:solidFill>
                <a:effectLst/>
                <a:latin typeface="+mn-lt"/>
                <a:ea typeface="+mn-ea"/>
                <a:cs typeface="+mn-cs"/>
              </a:rPr>
              <a:t>. Every request is independent of previous transactions. Therefore, sessions are used to manage user authentication and store user data while the user interacts with the application. For example, by using sessions, your users are not required to send their credentials for every request that they make to your server.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can manage user sessions in various ways. (By default, a load balancer routes each request independently to the registered instance with the smallest load.) To use sticky sessions, the client must support cookies.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Sticky sessions are cost-effective because the sessions are stored on the web servers that are running your applications. Therefore, sticky sessions eliminate network latency and speed up retrieval of those sessions. However, in the event of instance failure, you are likely to lose the sessions that are stored on that instance.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Another disadvantage of sticky sessions is that they can limit your application’s scalability. With sticky sessions, the load balancer is unable to truly balance the load each time that it receives a request from a client. Sticky sessions force the load balancer to send all the requests to the original server where the session state was created. If that server is heavily loaded, then receiving so many requests can lead to unequal load across servers and affect user response time. </a:t>
            </a:r>
          </a:p>
        </p:txBody>
      </p:sp>
    </p:spTree>
    <p:extLst>
      <p:ext uri="{BB962C8B-B14F-4D97-AF65-F5344CB8AC3E}">
        <p14:creationId xmlns:p14="http://schemas.microsoft.com/office/powerpoint/2010/main" val="3270161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560571"/>
            <a:ext cx="5486400" cy="3966209"/>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Instead of using</a:t>
            </a:r>
            <a:r>
              <a:rPr lang="en-US" kern="1200" baseline="0" dirty="0">
                <a:solidFill>
                  <a:schemeClr val="tx1"/>
                </a:solidFill>
                <a:effectLst/>
                <a:latin typeface="+mn-lt"/>
                <a:ea typeface="+mn-ea"/>
                <a:cs typeface="+mn-cs"/>
              </a:rPr>
              <a:t> sticky sessions</a:t>
            </a:r>
            <a:r>
              <a:rPr lang="en-US" kern="1200" dirty="0">
                <a:solidFill>
                  <a:schemeClr val="tx1"/>
                </a:solidFill>
                <a:effectLst/>
                <a:latin typeface="+mn-lt"/>
                <a:ea typeface="+mn-ea"/>
                <a:cs typeface="+mn-cs"/>
              </a:rPr>
              <a:t>, you can designate a layer in your architecture that can store sessions in a scalable and robust manner outside the instance. One</a:t>
            </a:r>
            <a:r>
              <a:rPr lang="en-US" kern="1200" baseline="0" dirty="0">
                <a:solidFill>
                  <a:schemeClr val="tx1"/>
                </a:solidFill>
                <a:effectLst/>
                <a:latin typeface="+mn-lt"/>
                <a:ea typeface="+mn-ea"/>
                <a:cs typeface="+mn-cs"/>
              </a:rPr>
              <a:t> option is to persist session data in a distributed cache, as this architecture diagram shows. It makes sense to implement this architecture in a dynamic environment when the number of web servers changes to accommodate load, and you don’t want to risk losing sessions.</a:t>
            </a:r>
          </a:p>
        </p:txBody>
      </p:sp>
    </p:spTree>
    <p:extLst>
      <p:ext uri="{BB962C8B-B14F-4D97-AF65-F5344CB8AC3E}">
        <p14:creationId xmlns:p14="http://schemas.microsoft.com/office/powerpoint/2010/main" val="2762660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560571"/>
            <a:ext cx="5486400" cy="4263389"/>
          </a:xfrm>
        </p:spPr>
        <p:txBody>
          <a:bodyPr>
            <a:normAutofit/>
          </a:bodyPr>
          <a:lstStyle/>
          <a:p>
            <a:r>
              <a:rPr lang="en-US" sz="1100" kern="1200" dirty="0">
                <a:solidFill>
                  <a:schemeClr val="tx1"/>
                </a:solidFill>
                <a:effectLst/>
                <a:latin typeface="+mn-lt"/>
                <a:ea typeface="+mn-ea"/>
                <a:cs typeface="+mn-cs"/>
              </a:rPr>
              <a:t>Another option is to persist session data in an Amazon DynamoDB database, as this diagram shows. With Amazon DynamoDB, you can set your scaling policy and have DynamoDB scale capacity up and down as necessary.</a:t>
            </a:r>
          </a:p>
        </p:txBody>
      </p:sp>
    </p:spTree>
    <p:extLst>
      <p:ext uri="{BB962C8B-B14F-4D97-AF65-F5344CB8AC3E}">
        <p14:creationId xmlns:p14="http://schemas.microsoft.com/office/powerpoint/2010/main" val="4228875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560571"/>
            <a:ext cx="5486400" cy="4502406"/>
          </a:xfrm>
        </p:spPr>
        <p:txBody>
          <a:bodyPr>
            <a:normAutofit/>
          </a:bodyPr>
          <a:lstStyle/>
          <a:p>
            <a:r>
              <a:rPr lang="en-US" sz="1100" kern="1200" dirty="0">
                <a:solidFill>
                  <a:schemeClr val="tx1"/>
                </a:solidFill>
                <a:effectLst/>
                <a:latin typeface="+mn-lt"/>
                <a:ea typeface="+mn-ea"/>
                <a:cs typeface="+mn-cs"/>
              </a:rPr>
              <a:t>This architecture might support an online gaming application, where fast session retrieval is imperative. Game data is continuously updated as a player collects items, defeats enemies, receives gold, unlocks levels, and completes achievements. Each session event must be written to your database layer so that it isn’t lost. Game makers store session history and other time-oriented data in DynamoDB for fast lookup by player, date, and time.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Each DynamoDB database table is associated with a throughput capacity. You can specify 1,000 writes per second, and DynamoDB scales the database in the background. As your needs change, you can update the capacity—and Amazon DynamoDB re-allocates resources as needed. This elasticity helps game developers: if your game becomes popular, you might suddenly scale from a few thousand players to millions of players. You can quickly and easily scale back down if needed.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DynamoDB maintains predictable, low-latency performance at any scale, which is crucial if your game grows to millions of latency-sensitive customers. You won’t spend any time tuning the performance of DynamoDB.</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To see a similar gaming architecture that includes DynamoDB, see this </a:t>
            </a:r>
            <a:r>
              <a:rPr lang="en-US" sz="1100" u="sng" kern="1200" dirty="0">
                <a:solidFill>
                  <a:schemeClr val="tx1"/>
                </a:solidFill>
                <a:effectLst/>
                <a:latin typeface="+mn-lt"/>
                <a:ea typeface="+mn-ea"/>
                <a:cs typeface="+mn-cs"/>
                <a:hlinkClick r:id="rId3"/>
              </a:rPr>
              <a:t>AWS Big Data Blog post</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833083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Some key takeaways from this section of the module include:</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Sessions are used to manage user authentication and store user data while the user interacts with the application.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You can manage sessions with sticky sessions, which is a feature of Elastic Load Balancing load balancers. Sticky sessions route requests to the specific server that is managing the user’s session.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You can also manage sessions by persisting session data outside the web server instance—for example, in a distributed cache or DynamoDB table.</a:t>
            </a:r>
          </a:p>
        </p:txBody>
      </p:sp>
    </p:spTree>
    <p:extLst>
      <p:ext uri="{BB962C8B-B14F-4D97-AF65-F5344CB8AC3E}">
        <p14:creationId xmlns:p14="http://schemas.microsoft.com/office/powerpoint/2010/main" val="1376747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a:t>
            </a:r>
            <a:r>
              <a:rPr lang="en-US" sz="1100" i="0" dirty="0"/>
              <a:t>: Caching databases.</a:t>
            </a:r>
          </a:p>
        </p:txBody>
      </p:sp>
    </p:spTree>
    <p:extLst>
      <p:ext uri="{BB962C8B-B14F-4D97-AF65-F5344CB8AC3E}">
        <p14:creationId xmlns:p14="http://schemas.microsoft.com/office/powerpoint/2010/main" val="4115980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Architectural need.</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23360"/>
          </a:xfrm>
        </p:spPr>
        <p:txBody>
          <a:bodyPr/>
          <a:lstStyle/>
          <a:p>
            <a:r>
              <a:rPr lang="en-US" sz="1100" kern="1200" dirty="0">
                <a:solidFill>
                  <a:schemeClr val="tx1"/>
                </a:solidFill>
                <a:effectLst/>
                <a:latin typeface="+mn-lt"/>
                <a:ea typeface="+mn-ea"/>
                <a:cs typeface="+mn-cs"/>
              </a:rPr>
              <a:t>As you learned earlier in this module, time-consuming database queries and complex queries can create bottlenecks in applications.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You should consider caching your database when you:</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Are concerned about response times for your customer. You might have latency-sensitive workloads that you want to speed up. Caching can help you increase throughput and reduce data retrieval latency, thus improving the performance of your application.</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Have a high volume of requests that inundate your database. You might have a large amount of traffic, and thus not getting the throughput that you need for that workload. Putting a caching layer next to your database can increase your throughput and help you achieve higher performance.</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Would like to reduce your database costs. Whether data is distributed in a disk-based NoSQL database or vertically scaled up in a relational database, scaling for high reads can be costly. A number of database read replicas might be necessary to match what a single in-memory cache node can deliver in terms of requests per second.</a:t>
            </a:r>
          </a:p>
          <a:p>
            <a:pPr lvl="0"/>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 database cache supplements your primary database by removing unnecessary pressure on it, typically in the form of frequently accessed read data. The cache itself can be in a number of areas, including your database, application, or as a standalone layer.</a:t>
            </a:r>
          </a:p>
        </p:txBody>
      </p:sp>
    </p:spTree>
    <p:extLst>
      <p:ext uri="{BB962C8B-B14F-4D97-AF65-F5344CB8AC3E}">
        <p14:creationId xmlns:p14="http://schemas.microsoft.com/office/powerpoint/2010/main" val="981980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Consider a simplified version of the architecture for an online gaming application, where you are storing session state information in DynamoDB. In some cases, you might find that a millisecond-scale response time isn’t fast enough for your application. Database caching can help with this problem.</a:t>
            </a:r>
          </a:p>
        </p:txBody>
      </p:sp>
    </p:spTree>
    <p:extLst>
      <p:ext uri="{BB962C8B-B14F-4D97-AF65-F5344CB8AC3E}">
        <p14:creationId xmlns:p14="http://schemas.microsoft.com/office/powerpoint/2010/main" val="927026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60471"/>
          </a:xfrm>
        </p:spPr>
        <p:txBody>
          <a:bodyPr/>
          <a:lstStyle/>
          <a:p>
            <a:r>
              <a:rPr lang="en-US" sz="1100" kern="1200" dirty="0">
                <a:solidFill>
                  <a:schemeClr val="tx1"/>
                </a:solidFill>
                <a:effectLst/>
                <a:latin typeface="+mn-lt"/>
                <a:ea typeface="+mn-ea"/>
                <a:cs typeface="+mn-cs"/>
              </a:rPr>
              <a:t>Amazon DynamoDB Accelerator (DAX) is a fully managed, highly available, in-memory cache for DynamoDB. It delivers up to a performance improvement of up to 10 times—from milliseconds to microseconds—even at millions of requests per second. DAX does all the heavy lifting required to add in-memory acceleration to your DynamoDB tables. You are not required to manage cache invalidation, data population, or cluster management.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DAX provides the following benefits:</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Extreme performance</a:t>
            </a:r>
            <a:r>
              <a:rPr lang="en-US" sz="1100" kern="1200" dirty="0">
                <a:solidFill>
                  <a:schemeClr val="tx1"/>
                </a:solidFill>
                <a:effectLst/>
                <a:latin typeface="+mn-lt"/>
                <a:ea typeface="+mn-ea"/>
                <a:cs typeface="+mn-cs"/>
              </a:rPr>
              <a:t> – DynamoDB offers consistent single-digit millisecond latency. When DynamoDB and DAX are used together, you can achieve response times in microseconds for millions of requests per second for read-heavy workloads.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Highly scalable</a:t>
            </a:r>
            <a:r>
              <a:rPr lang="en-US" sz="1100" kern="1200" dirty="0">
                <a:solidFill>
                  <a:schemeClr val="tx1"/>
                </a:solidFill>
                <a:effectLst/>
                <a:latin typeface="+mn-lt"/>
                <a:ea typeface="+mn-ea"/>
                <a:cs typeface="+mn-cs"/>
              </a:rPr>
              <a:t> – DAX has on-demand scaling. You can start with a three-node DAX cluster and add capacity as necessary, up to a 10-node cluster.</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Fully managed</a:t>
            </a:r>
            <a:r>
              <a:rPr lang="en-US" sz="1100" kern="1200" dirty="0">
                <a:solidFill>
                  <a:schemeClr val="tx1"/>
                </a:solidFill>
                <a:effectLst/>
                <a:latin typeface="+mn-lt"/>
                <a:ea typeface="+mn-ea"/>
                <a:cs typeface="+mn-cs"/>
              </a:rPr>
              <a:t> – Like DynamoDB, DAX is fully managed. DAX takes care of management tasks including provisioning, setup and configuration, software patching, and replicating data over nodes during scaling operations. DAX automates common administrative tasks such as failure detection, failure recovery, and software patching.</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Integrated with DynamoDB</a:t>
            </a:r>
            <a:r>
              <a:rPr lang="en-US" sz="1100" kern="1200" dirty="0">
                <a:solidFill>
                  <a:schemeClr val="tx1"/>
                </a:solidFill>
                <a:effectLst/>
                <a:latin typeface="+mn-lt"/>
                <a:ea typeface="+mn-ea"/>
                <a:cs typeface="+mn-cs"/>
              </a:rPr>
              <a:t> – DAX is API-compatible with DynamoDB, and it’s not necessary to make any functional application code changes. Provision a DAX cluster, and use the DAX client software development kit (SDK) to point existing DynamoDB API calls at the DAX cluster. DAX handles the rest. </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Flexible</a:t>
            </a:r>
            <a:r>
              <a:rPr lang="en-US" sz="1100" kern="1200" dirty="0">
                <a:solidFill>
                  <a:schemeClr val="tx1"/>
                </a:solidFill>
                <a:effectLst/>
                <a:latin typeface="+mn-lt"/>
                <a:ea typeface="+mn-ea"/>
                <a:cs typeface="+mn-cs"/>
              </a:rPr>
              <a:t> – You can provision one DAX cluster for multiple DynamoDB tables, multiple DAX clusters for a single DynamoDB table, or a combination of both.</a:t>
            </a: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Secure</a:t>
            </a:r>
            <a:r>
              <a:rPr lang="en-US" sz="1100" kern="1200" dirty="0">
                <a:solidFill>
                  <a:schemeClr val="tx1"/>
                </a:solidFill>
                <a:effectLst/>
                <a:latin typeface="+mn-lt"/>
                <a:ea typeface="+mn-ea"/>
                <a:cs typeface="+mn-cs"/>
              </a:rPr>
              <a:t> – DAX fully integrates with AWS services to enhance security. You can use AWS Identity and Access Management (IAM) to assign unique security credentials to each user and control each user’s access to services and resources. Amazon CloudWatch enables you to gain system-wide visibility into resource utilization, application performance, and operational health. Integration with AWS CloudTrail enables you to easily log and audit changes to your cluster configuration. DAX supports Amazon Virtual Private Cloud (Amazon VPC) for secure and easy access from your existing applications. Tagging provides you more visibility to help you manage your DAX clusters.</a:t>
            </a:r>
          </a:p>
          <a:p>
            <a:pPr lvl="0"/>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retrieval of cached data reduces the read load on existing DynamoDB tables. As a result, it might reduce provisioned read capacity and lower overall operational costs.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For more information about DAX, see this </a:t>
            </a:r>
            <a:r>
              <a:rPr lang="en-US" sz="1100" u="sng" kern="1200" dirty="0">
                <a:solidFill>
                  <a:schemeClr val="tx1"/>
                </a:solidFill>
                <a:effectLst/>
                <a:latin typeface="+mn-lt"/>
                <a:ea typeface="+mn-ea"/>
                <a:cs typeface="+mn-cs"/>
                <a:hlinkClick r:id="rId3"/>
              </a:rPr>
              <a:t>AWS Database Blog post</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34185626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the gaming example, the acceleration that you get by adding DAX to your architecture comes without needing to make any major changes in the game code. In this way, it simplifies deployment into your architecture. The one thing you must do is re-initialize your DynamoDB client with a new endpoint that points to DAX. It isn’t necessary to make any changes to the rest of the code. DAX handles cache invalidation and data population without your intervention. This cache can help speed responsiveness when you run events that might cause a spike in players. An example of such an event is a seasonal downloadable content (DLC) offering or a new patch release.</a:t>
            </a:r>
          </a:p>
        </p:txBody>
      </p:sp>
    </p:spTree>
    <p:extLst>
      <p:ext uri="{BB962C8B-B14F-4D97-AF65-F5344CB8AC3E}">
        <p14:creationId xmlns:p14="http://schemas.microsoft.com/office/powerpoint/2010/main" val="1941507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97992"/>
          </a:xfrm>
        </p:spPr>
        <p:txBody>
          <a:bodyPr/>
          <a:lstStyle/>
          <a:p>
            <a:r>
              <a:rPr lang="en-US" sz="1100" kern="1200" dirty="0">
                <a:solidFill>
                  <a:schemeClr val="tx1"/>
                </a:solidFill>
                <a:effectLst/>
                <a:latin typeface="+mn-lt"/>
                <a:ea typeface="+mn-ea"/>
                <a:cs typeface="+mn-cs"/>
              </a:rPr>
              <a:t>DAX is a transparent cache. Another way to implement a database cache deployment is to use a remote or side cache. A side cache isn’t directly connected to the database—instead, it’s used adjacently to the database. Side caches are typically built on key-value NoSQL stores such as Redis or Memcached. They provide hundreds of thousands of requests, up to a million requests per second per cache node.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Side caches are typically used for read-heavy workloads. They work as follows:</a:t>
            </a:r>
          </a:p>
          <a:p>
            <a:r>
              <a:rPr lang="en-US" sz="1100" kern="1200" dirty="0">
                <a:solidFill>
                  <a:schemeClr val="tx1"/>
                </a:solidFill>
                <a:effectLst/>
                <a:latin typeface="+mn-lt"/>
                <a:ea typeface="+mn-ea"/>
                <a:cs typeface="+mn-cs"/>
              </a:rPr>
              <a:t> </a:t>
            </a:r>
          </a:p>
          <a:p>
            <a:pPr marL="228600" lvl="0" indent="-228600">
              <a:buFont typeface="+mj-lt"/>
              <a:buAutoNum type="arabicPeriod"/>
            </a:pPr>
            <a:r>
              <a:rPr lang="en-US" sz="1100" kern="1200" dirty="0">
                <a:solidFill>
                  <a:schemeClr val="tx1"/>
                </a:solidFill>
                <a:effectLst/>
                <a:latin typeface="+mn-lt"/>
                <a:ea typeface="+mn-ea"/>
                <a:cs typeface="+mn-cs"/>
              </a:rPr>
              <a:t>For a given key-value pair, an application first tries to read the data from the cache. If the cache contains the data (called a </a:t>
            </a:r>
            <a:r>
              <a:rPr lang="en-US" sz="1100" i="1" kern="1200" dirty="0">
                <a:solidFill>
                  <a:schemeClr val="tx1"/>
                </a:solidFill>
                <a:effectLst/>
                <a:latin typeface="+mn-lt"/>
                <a:ea typeface="+mn-ea"/>
                <a:cs typeface="+mn-cs"/>
              </a:rPr>
              <a:t>cache hit</a:t>
            </a:r>
            <a:r>
              <a:rPr lang="en-US" sz="1100" kern="1200" dirty="0">
                <a:solidFill>
                  <a:schemeClr val="tx1"/>
                </a:solidFill>
                <a:effectLst/>
                <a:latin typeface="+mn-lt"/>
                <a:ea typeface="+mn-ea"/>
                <a:cs typeface="+mn-cs"/>
              </a:rPr>
              <a:t>), the value is returned.</a:t>
            </a:r>
          </a:p>
          <a:p>
            <a:pPr marL="228600" lvl="0" indent="-228600">
              <a:buFont typeface="+mj-lt"/>
              <a:buAutoNum type="arabicPeriod"/>
            </a:pPr>
            <a:r>
              <a:rPr lang="en-US" sz="1100" kern="1200" dirty="0">
                <a:solidFill>
                  <a:schemeClr val="tx1"/>
                </a:solidFill>
                <a:effectLst/>
                <a:latin typeface="+mn-lt"/>
                <a:ea typeface="+mn-ea"/>
                <a:cs typeface="+mn-cs"/>
              </a:rPr>
              <a:t>If the intended key-value pair is not found in the cache (called a </a:t>
            </a:r>
            <a:r>
              <a:rPr lang="en-US" sz="1100" i="1" kern="1200" dirty="0">
                <a:solidFill>
                  <a:schemeClr val="tx1"/>
                </a:solidFill>
                <a:effectLst/>
                <a:latin typeface="+mn-lt"/>
                <a:ea typeface="+mn-ea"/>
                <a:cs typeface="+mn-cs"/>
              </a:rPr>
              <a:t>cache miss</a:t>
            </a:r>
            <a:r>
              <a:rPr lang="en-US" sz="1100" kern="1200" dirty="0">
                <a:solidFill>
                  <a:schemeClr val="tx1"/>
                </a:solidFill>
                <a:effectLst/>
                <a:latin typeface="+mn-lt"/>
                <a:ea typeface="+mn-ea"/>
                <a:cs typeface="+mn-cs"/>
              </a:rPr>
              <a:t>), the application fetches the data from the underlying database.</a:t>
            </a:r>
          </a:p>
          <a:p>
            <a:pPr marL="228600" lvl="0" indent="-228600">
              <a:buFont typeface="+mj-lt"/>
              <a:buAutoNum type="arabicPeriod"/>
            </a:pPr>
            <a:r>
              <a:rPr lang="en-US" sz="1100" kern="1200" dirty="0">
                <a:solidFill>
                  <a:schemeClr val="tx1"/>
                </a:solidFill>
                <a:effectLst/>
                <a:latin typeface="+mn-lt"/>
                <a:ea typeface="+mn-ea"/>
                <a:cs typeface="+mn-cs"/>
              </a:rPr>
              <a:t>It’s important that the data is present when the application needs it again. To ensure that it is, the key-value pair that’s obtained from the database is then written to the cache.</a:t>
            </a:r>
          </a:p>
        </p:txBody>
      </p:sp>
    </p:spTree>
    <p:extLst>
      <p:ext uri="{BB962C8B-B14F-4D97-AF65-F5344CB8AC3E}">
        <p14:creationId xmlns:p14="http://schemas.microsoft.com/office/powerpoint/2010/main" val="1818708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1754326"/>
          </a:xfrm>
        </p:spPr>
        <p:txBody>
          <a:bodyPr/>
          <a:lstStyle/>
          <a:p>
            <a:r>
              <a:rPr lang="en-US" sz="1100" kern="1200" dirty="0">
                <a:solidFill>
                  <a:schemeClr val="tx1"/>
                </a:solidFill>
                <a:effectLst/>
                <a:latin typeface="+mn-lt"/>
                <a:ea typeface="+mn-ea"/>
                <a:cs typeface="+mn-cs"/>
              </a:rPr>
              <a:t>Amazon ElastiCache is a side cache that works as an in-memory data store to support the most demanding applications, which require sub-millisecond response times. With ElastiCache, you don’t need to perform management tasks such as hardware provisioning, software patching, setup, configuration, monitoring, failure recovery, and backups. ElastiCache continuously monitors your clusters to keep your workloads up and running so that you can focus on higher-value application development. Amazon ElastiCache can scale out, scale in, and scale up to meet fluctuating application demands. Write and memory scaling is supported with sharding. Replicas provide read scaling. ElastiCache supports two open-source in-memory databases: Redis and Memcached. </a:t>
            </a:r>
          </a:p>
          <a:p>
            <a:endParaRPr lang="en-US" dirty="0"/>
          </a:p>
        </p:txBody>
      </p:sp>
    </p:spTree>
    <p:extLst>
      <p:ext uri="{BB962C8B-B14F-4D97-AF65-F5344CB8AC3E}">
        <p14:creationId xmlns:p14="http://schemas.microsoft.com/office/powerpoint/2010/main" val="1141414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105720"/>
          </a:xfrm>
        </p:spPr>
        <p:txBody>
          <a:bodyPr/>
          <a:lstStyle/>
          <a:p>
            <a:r>
              <a:rPr lang="en-US" sz="1100" kern="1200" dirty="0">
                <a:solidFill>
                  <a:schemeClr val="tx1"/>
                </a:solidFill>
                <a:effectLst/>
                <a:latin typeface="+mn-lt"/>
                <a:ea typeface="+mn-ea"/>
                <a:cs typeface="+mn-cs"/>
              </a:rPr>
              <a:t>ElastiCache for Memcached can scale up to 20 nodes per cluster. In contrast, ElastiCache for Redis can scale up to 250 nodes for increased data access performance. ElastiCache supports Amazon VPC, which enables you to isolate your cluster to the IP ranges that you choose for your nodes.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ElastiCache runs on the same highly reliable infrastructure that other AWS services use. ElastiCache for Redis provides high availability through Multi-AZ deployments with automatic failover. For Memcached workloads, data is partitioned across all nodes in the cluster. Thus, you can scale out to better handle more data when demand grows. </a:t>
            </a:r>
          </a:p>
        </p:txBody>
      </p:sp>
    </p:spTree>
    <p:extLst>
      <p:ext uri="{BB962C8B-B14F-4D97-AF65-F5344CB8AC3E}">
        <p14:creationId xmlns:p14="http://schemas.microsoft.com/office/powerpoint/2010/main" val="1605947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97580"/>
          </a:xfrm>
        </p:spPr>
        <p:txBody>
          <a:bodyPr/>
          <a:lstStyle/>
          <a:p>
            <a:r>
              <a:rPr lang="en-US" sz="1100" kern="1200" dirty="0">
                <a:solidFill>
                  <a:schemeClr val="tx1"/>
                </a:solidFill>
                <a:effectLst/>
                <a:latin typeface="+mn-lt"/>
                <a:ea typeface="+mn-ea"/>
                <a:cs typeface="+mn-cs"/>
              </a:rPr>
              <a:t>The Memcached and Redis engines are simple caches that can be used to offload DB burden. Each engine provides certain advantages. This table compares some key features between Memcached and Redis.</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Sub-millisecond latency</a:t>
            </a:r>
            <a:r>
              <a:rPr lang="en-US" sz="1100" kern="1200" dirty="0">
                <a:solidFill>
                  <a:schemeClr val="tx1"/>
                </a:solidFill>
                <a:effectLst/>
                <a:latin typeface="+mn-lt"/>
                <a:ea typeface="+mn-ea"/>
                <a:cs typeface="+mn-cs"/>
              </a:rPr>
              <a:t> – Both engines offer sub-millisecond response times. By storing data in memory, they can read data more quickly than disk-based databases.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Ability to scale horizontally</a:t>
            </a:r>
            <a:r>
              <a:rPr lang="en-US" sz="1100" kern="1200" dirty="0">
                <a:solidFill>
                  <a:schemeClr val="tx1"/>
                </a:solidFill>
                <a:effectLst/>
                <a:latin typeface="+mn-lt"/>
                <a:ea typeface="+mn-ea"/>
                <a:cs typeface="+mn-cs"/>
              </a:rPr>
              <a:t> – Memcached enables you to scale out and in, adding and removing nodes as demand on your system increases and decreases.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Multi-threaded performance </a:t>
            </a:r>
            <a:r>
              <a:rPr lang="en-US" sz="1100" kern="1200" dirty="0">
                <a:solidFill>
                  <a:schemeClr val="tx1"/>
                </a:solidFill>
                <a:effectLst/>
                <a:latin typeface="+mn-lt"/>
                <a:ea typeface="+mn-ea"/>
                <a:cs typeface="+mn-cs"/>
              </a:rPr>
              <a:t>– Because Memcached is multithreaded, it can use multiple processing cores, which means that you can handle more operations by scaling up compute capacity.</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Advanced data structures </a:t>
            </a:r>
            <a:r>
              <a:rPr lang="en-US" sz="1100" kern="1200" dirty="0">
                <a:solidFill>
                  <a:schemeClr val="tx1"/>
                </a:solidFill>
                <a:effectLst/>
                <a:latin typeface="+mn-lt"/>
                <a:ea typeface="+mn-ea"/>
                <a:cs typeface="+mn-cs"/>
              </a:rPr>
              <a:t>– Redis supports complex data types, such as strings, hashes, lists, sets, sorted sets, and bitmaps. </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Sorting or ranking datasets </a:t>
            </a:r>
            <a:r>
              <a:rPr lang="en-US" sz="1100" kern="1200" dirty="0">
                <a:solidFill>
                  <a:schemeClr val="tx1"/>
                </a:solidFill>
                <a:effectLst/>
                <a:latin typeface="+mn-lt"/>
                <a:ea typeface="+mn-ea"/>
                <a:cs typeface="+mn-cs"/>
              </a:rPr>
              <a:t>– You can use Redis to sort or rank in-memory datasets. For example, you can use Redis sorted sets to implement a game leaderboard that keeps a list of players that is sorted by their rank.</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Publish/subscribe messaging </a:t>
            </a:r>
            <a:r>
              <a:rPr lang="en-US" sz="1100" kern="1200" dirty="0">
                <a:solidFill>
                  <a:schemeClr val="tx1"/>
                </a:solidFill>
                <a:effectLst/>
                <a:latin typeface="+mn-lt"/>
                <a:ea typeface="+mn-ea"/>
                <a:cs typeface="+mn-cs"/>
              </a:rPr>
              <a:t>– Redis supports publish/subscribe messaging with pattern matching, which you can use for high-performance chat rooms, real-time comment streams, social media feeds, and server intercommunication.</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Multi-AZ deployments with automatic failover </a:t>
            </a:r>
            <a:r>
              <a:rPr lang="en-US" sz="1100" kern="1200" dirty="0">
                <a:solidFill>
                  <a:schemeClr val="tx1"/>
                </a:solidFill>
                <a:effectLst/>
                <a:latin typeface="+mn-lt"/>
                <a:ea typeface="+mn-ea"/>
                <a:cs typeface="+mn-cs"/>
              </a:rPr>
              <a:t>– ElastiCache for Redis provides high availability through Multi-AZ deployments with automatic failover, in case your primary node fails.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Persistence </a:t>
            </a:r>
            <a:r>
              <a:rPr lang="en-US" sz="1100" kern="1200" dirty="0">
                <a:solidFill>
                  <a:schemeClr val="tx1"/>
                </a:solidFill>
                <a:effectLst/>
                <a:latin typeface="+mn-lt"/>
                <a:ea typeface="+mn-ea"/>
                <a:cs typeface="+mn-cs"/>
              </a:rPr>
              <a:t>– Redis enables you to persist your key store. By contrast, the Memcached engine does not support persistence. For example, perhaps a node fails and is replaced with a new, empty node; or you might terminate a node or scale one down. In this case, you lose the data that’s stored in cache memory. </a:t>
            </a:r>
          </a:p>
          <a:p>
            <a:endParaRPr lang="en-US" dirty="0"/>
          </a:p>
          <a:p>
            <a:endParaRPr lang="en-US" dirty="0"/>
          </a:p>
        </p:txBody>
      </p:sp>
    </p:spTree>
    <p:extLst>
      <p:ext uri="{BB962C8B-B14F-4D97-AF65-F5344CB8AC3E}">
        <p14:creationId xmlns:p14="http://schemas.microsoft.com/office/powerpoint/2010/main" val="331405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 </a:t>
            </a:r>
            <a:r>
              <a:rPr lang="en-US" i="0" kern="1200" dirty="0">
                <a:solidFill>
                  <a:schemeClr val="tx1"/>
                </a:solidFill>
                <a:effectLst/>
                <a:ea typeface="+mn-ea"/>
                <a:cs typeface="+mn-cs"/>
              </a:rPr>
              <a:t>cache</a:t>
            </a:r>
            <a:r>
              <a:rPr lang="en-US" i="1" kern="1200" dirty="0">
                <a:solidFill>
                  <a:schemeClr val="tx1"/>
                </a:solidFill>
                <a:effectLst/>
                <a:ea typeface="+mn-ea"/>
                <a:cs typeface="+mn-cs"/>
              </a:rPr>
              <a:t> node</a:t>
            </a:r>
            <a:r>
              <a:rPr lang="en-US" kern="1200" dirty="0">
                <a:solidFill>
                  <a:schemeClr val="tx1"/>
                </a:solidFill>
                <a:effectLst/>
                <a:ea typeface="+mn-ea"/>
                <a:cs typeface="+mn-cs"/>
              </a:rPr>
              <a:t> is the smallest building block of an ElastiCache deployment. </a:t>
            </a:r>
            <a:r>
              <a:rPr lang="en-US" dirty="0"/>
              <a:t>It is a fixed-size chunk of secure, network-attached RAM. Each node runs the engine that was chosen when the cluster or replication group was created or last modified. Each node has its own DNS name and port. </a:t>
            </a:r>
            <a:r>
              <a:rPr lang="en-US" kern="1200" dirty="0">
                <a:solidFill>
                  <a:schemeClr val="tx1"/>
                </a:solidFill>
                <a:effectLst/>
                <a:ea typeface="+mn-ea"/>
                <a:cs typeface="+mn-cs"/>
              </a:rPr>
              <a:t>It can exist in isolation from other nodes, or in a grouping with other nodes,</a:t>
            </a:r>
            <a:r>
              <a:rPr lang="en-US" kern="1200" baseline="0" dirty="0">
                <a:solidFill>
                  <a:schemeClr val="tx1"/>
                </a:solidFill>
                <a:effectLst/>
                <a:ea typeface="+mn-ea"/>
                <a:cs typeface="+mn-cs"/>
              </a:rPr>
              <a:t> which is also known as a </a:t>
            </a:r>
            <a:r>
              <a:rPr lang="en-US" i="1" kern="1200" baseline="0" dirty="0">
                <a:solidFill>
                  <a:schemeClr val="tx1"/>
                </a:solidFill>
                <a:effectLst/>
                <a:ea typeface="+mn-ea"/>
                <a:cs typeface="+mn-cs"/>
              </a:rPr>
              <a:t>cluster</a:t>
            </a:r>
            <a:r>
              <a:rPr lang="en-US" kern="1200" baseline="0" dirty="0">
                <a:solidFill>
                  <a:schemeClr val="tx1"/>
                </a:solidFill>
                <a:effectLst/>
                <a:ea typeface="+mn-ea"/>
                <a:cs typeface="+mn-cs"/>
              </a:rPr>
              <a:t>. </a:t>
            </a:r>
          </a:p>
        </p:txBody>
      </p:sp>
    </p:spTree>
    <p:extLst>
      <p:ext uri="{BB962C8B-B14F-4D97-AF65-F5344CB8AC3E}">
        <p14:creationId xmlns:p14="http://schemas.microsoft.com/office/powerpoint/2010/main" val="37258158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8"/>
            <a:ext cx="5486400" cy="3989071"/>
          </a:xfrm>
        </p:spPr>
        <p:txBody>
          <a:bodyPr/>
          <a:lstStyle/>
          <a:p>
            <a:r>
              <a:rPr lang="en-US" sz="1100" kern="1200" dirty="0">
                <a:solidFill>
                  <a:schemeClr val="tx1"/>
                </a:solidFill>
                <a:effectLst/>
                <a:latin typeface="+mn-lt"/>
                <a:ea typeface="+mn-ea"/>
                <a:cs typeface="+mn-cs"/>
              </a:rPr>
              <a:t>You can employ two caching strategies with ElastiCache. </a:t>
            </a:r>
          </a:p>
          <a:p>
            <a:endParaRPr lang="en-US" sz="1100" kern="1200" dirty="0">
              <a:solidFill>
                <a:schemeClr val="tx1"/>
              </a:solidFill>
              <a:effectLst/>
              <a:latin typeface="+mn-lt"/>
              <a:ea typeface="+mn-ea"/>
              <a:cs typeface="+mn-cs"/>
            </a:endParaRPr>
          </a:p>
          <a:p>
            <a:r>
              <a:rPr lang="en-US" dirty="0"/>
              <a:t>The first strategy,</a:t>
            </a:r>
            <a:r>
              <a:rPr lang="en-US" i="1" dirty="0"/>
              <a:t> l</a:t>
            </a:r>
            <a:r>
              <a:rPr lang="en-US" sz="1100" i="1" kern="1200" dirty="0">
                <a:solidFill>
                  <a:schemeClr val="tx1"/>
                </a:solidFill>
                <a:effectLst/>
                <a:latin typeface="+mn-lt"/>
                <a:ea typeface="+mn-ea"/>
                <a:cs typeface="+mn-cs"/>
              </a:rPr>
              <a:t>azy loading</a:t>
            </a:r>
            <a:r>
              <a:rPr lang="en-US" sz="1100" kern="1200" dirty="0">
                <a:solidFill>
                  <a:schemeClr val="tx1"/>
                </a:solidFill>
                <a:effectLst/>
                <a:latin typeface="+mn-lt"/>
                <a:ea typeface="+mn-ea"/>
                <a:cs typeface="+mn-cs"/>
              </a:rPr>
              <a:t>, is a caching strategy that loads data into the cache only when necessary. In this case, when your application requests data, it first makes the request to the ElastiCache cache. If the data exists in the cache and is current, a cache hit occurs and ElastiCache returns the data to your application. Otherwise (in the case of a cache miss), your application requests the data from your data store, which returns the data to your application. Your application then writes the data to the cache so that it can be retrieved more quickly the next time that it’s requested.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Use lazy loading when you have data that will be read often, but written infrequently. For example, in a typical web or mobile application, a user’s profile rarely changes, but it is accessed throughout the application. A person might update his or her profile only a few times per year. However, the profile might be accessed dozens or hundreds of times a day, depending on the user.</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advantage of lazy loading is that only requested data is cached. Because most data is never requested, lazy loading avoids filling up the cache with unnecessary data. However, a cache miss incurs a penalty. Each cache miss results in three trips, which can cause a noticeable delay in data getting to the application. Also, if data is written to the cache only when a cache miss occurs, data in the cache can become stale. Lazy loading does not provide updates to the cache when data is changed in the database. </a:t>
            </a:r>
          </a:p>
        </p:txBody>
      </p:sp>
    </p:spTree>
    <p:extLst>
      <p:ext uri="{BB962C8B-B14F-4D97-AF65-F5344CB8AC3E}">
        <p14:creationId xmlns:p14="http://schemas.microsoft.com/office/powerpoint/2010/main" val="2288572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module, you will learn how to implement caching in your networking environment. The final components of the architecture diagram (that is, Amazon </a:t>
            </a:r>
            <a:r>
              <a:rPr lang="en-US" dirty="0" err="1"/>
              <a:t>ElastiCache</a:t>
            </a:r>
            <a:r>
              <a:rPr lang="en-US" dirty="0"/>
              <a:t> and Amazon CloudFront) are introduced in this module, and have been revealed. This module will also cover database caching with Amazon DynamoDB.</a:t>
            </a:r>
          </a:p>
        </p:txBody>
      </p:sp>
    </p:spTree>
    <p:extLst>
      <p:ext uri="{BB962C8B-B14F-4D97-AF65-F5344CB8AC3E}">
        <p14:creationId xmlns:p14="http://schemas.microsoft.com/office/powerpoint/2010/main" val="322649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37982"/>
          </a:xfrm>
        </p:spPr>
        <p:txBody>
          <a:bodyPr/>
          <a:lstStyle/>
          <a:p>
            <a:r>
              <a:rPr lang="en-US" sz="1100" kern="1200" dirty="0">
                <a:solidFill>
                  <a:schemeClr val="tx1"/>
                </a:solidFill>
                <a:effectLst/>
                <a:latin typeface="+mn-lt"/>
                <a:ea typeface="+mn-ea"/>
                <a:cs typeface="+mn-cs"/>
              </a:rPr>
              <a:t>The </a:t>
            </a:r>
            <a:r>
              <a:rPr lang="en-US" sz="1100" i="1" kern="1200" dirty="0">
                <a:solidFill>
                  <a:schemeClr val="tx1"/>
                </a:solidFill>
                <a:effectLst/>
                <a:latin typeface="+mn-lt"/>
                <a:ea typeface="+mn-ea"/>
                <a:cs typeface="+mn-cs"/>
              </a:rPr>
              <a:t>write-through</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strategy is the second caching strategy. It adds data or updates data in the cache when data is written to the database. Use a write-through caching strategy when you have data that must be updated in real time. This approach is proactive: you can avoid unnecessary cache misses when you have data that you know is going to be accessed. A good example for this situation is any type of aggregate, such as a top-100-game leaderboard, the top-10-most-popular news stories, or recommendations. Because this data is typically updated through a specific piece of application or background job code, it’s straightforward to update the cache along with it.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advantage of this approach is that it increases the likelihood that your application will find that value in the cache when it looks for it. The disadvantage is that you are potentially caching data that you don’t need, so this approach can cause added costs.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practice, both approaches are used together, so it’s important for you to understand the frequency of data change and use the appropriate TTLs.</a:t>
            </a:r>
          </a:p>
        </p:txBody>
      </p:sp>
    </p:spTree>
    <p:extLst>
      <p:ext uri="{BB962C8B-B14F-4D97-AF65-F5344CB8AC3E}">
        <p14:creationId xmlns:p14="http://schemas.microsoft.com/office/powerpoint/2010/main" val="261968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Lazy loading permits stale data. Write-through ensures that data is always fresh, but this approach might populate the cache with unnecessary data.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By adding a TTL value to each write, you enjoy the advantages of each strategy and avoid cluttering the cache with data. TTL is an integer value or key that specifies the number of seconds or milliseconds, depending on the in-memory engine, until the key expires. When an application attempts to read an expired key, it’s treated as though the data isn’t found in the cache. As a result, the database is queried and the cache is updated. This way, the data doesn’t get too stale, and values in the cache are occasionally refreshed from the database.</a:t>
            </a:r>
          </a:p>
        </p:txBody>
      </p:sp>
    </p:spTree>
    <p:extLst>
      <p:ext uri="{BB962C8B-B14F-4D97-AF65-F5344CB8AC3E}">
        <p14:creationId xmlns:p14="http://schemas.microsoft.com/office/powerpoint/2010/main" val="4122034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7388" y="4448015"/>
            <a:ext cx="5483225" cy="4250216"/>
          </a:xfrm>
        </p:spPr>
        <p:txBody>
          <a:bodyPr/>
          <a:lstStyle/>
          <a:p>
            <a:r>
              <a:rPr lang="en-US" sz="1100" kern="1200" dirty="0">
                <a:solidFill>
                  <a:schemeClr val="tx1"/>
                </a:solidFill>
                <a:effectLst/>
                <a:latin typeface="+mn-lt"/>
                <a:ea typeface="+mn-ea"/>
                <a:cs typeface="+mn-cs"/>
              </a:rPr>
              <a:t>One scenario where you might want to use Amazon ElastiCache is in a traditional, three-tier web hosting architecture. In this scenario, you want to run a public web application while you still maintain private backend servers in a private subnet. You can create a public subnet for your web servers that have access to the internet. At the same time, you can place your backend infrastructure in a private subnet with no internet access. The database tier of your backend infrastructure might include Amazon Relational Database Service (Amazon RDS) DB instances and an ElastiCache cluster that provides the in-memory layer.</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this web hosting architecture diagram:</a:t>
            </a:r>
          </a:p>
          <a:p>
            <a:r>
              <a:rPr lang="en-US" sz="11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Amazon Route 53</a:t>
            </a:r>
            <a:r>
              <a:rPr lang="en-US" sz="1100" kern="1200" dirty="0">
                <a:solidFill>
                  <a:schemeClr val="tx1"/>
                </a:solidFill>
                <a:effectLst/>
                <a:latin typeface="+mn-lt"/>
                <a:ea typeface="+mn-ea"/>
                <a:cs typeface="+mn-cs"/>
              </a:rPr>
              <a:t> enables you to map your zone apex (such as </a:t>
            </a:r>
            <a:r>
              <a:rPr lang="en-US" sz="1100" i="1" kern="1200" dirty="0">
                <a:solidFill>
                  <a:schemeClr val="tx1"/>
                </a:solidFill>
                <a:effectLst/>
                <a:latin typeface="+mn-lt"/>
                <a:ea typeface="+mn-ea"/>
                <a:cs typeface="+mn-cs"/>
              </a:rPr>
              <a:t>example.com</a:t>
            </a:r>
            <a:r>
              <a:rPr lang="en-US" sz="1100" kern="1200" dirty="0">
                <a:solidFill>
                  <a:schemeClr val="tx1"/>
                </a:solidFill>
                <a:effectLst/>
                <a:latin typeface="+mn-lt"/>
                <a:ea typeface="+mn-ea"/>
                <a:cs typeface="+mn-cs"/>
              </a:rPr>
              <a:t>) DNS name to your load balancer DNS name. </a:t>
            </a: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Amazon CloudFront </a:t>
            </a:r>
            <a:r>
              <a:rPr lang="en-US" sz="1100" kern="1200" dirty="0">
                <a:solidFill>
                  <a:schemeClr val="tx1"/>
                </a:solidFill>
                <a:effectLst/>
                <a:latin typeface="+mn-lt"/>
                <a:ea typeface="+mn-ea"/>
                <a:cs typeface="+mn-cs"/>
              </a:rPr>
              <a:t>provides edge caching for high-volume content.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 load balancer spreads traffic across web servers in Auto Scaling groups in the presentation layer.</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Another load balancer spreads traffic across backend application servers in the Auto Scaling groups that are in the application layer.</a:t>
            </a:r>
          </a:p>
          <a:p>
            <a:pPr marL="171450" lvl="0" indent="-171450">
              <a:buFont typeface="Arial" panose="020B0604020202020204" pitchFamily="34" charset="0"/>
              <a:buChar char="•"/>
            </a:pPr>
            <a:r>
              <a:rPr lang="en-US" sz="1100" i="1" kern="1200" dirty="0">
                <a:solidFill>
                  <a:schemeClr val="tx1"/>
                </a:solidFill>
                <a:effectLst/>
                <a:latin typeface="+mn-lt"/>
                <a:ea typeface="+mn-ea"/>
                <a:cs typeface="+mn-cs"/>
              </a:rPr>
              <a:t>Amazon ElastiCache</a:t>
            </a:r>
            <a:r>
              <a:rPr lang="en-US" sz="1100" kern="1200" dirty="0">
                <a:solidFill>
                  <a:schemeClr val="tx1"/>
                </a:solidFill>
                <a:effectLst/>
                <a:latin typeface="+mn-lt"/>
                <a:ea typeface="+mn-ea"/>
                <a:cs typeface="+mn-cs"/>
              </a:rPr>
              <a:t> provides an in-memory data cache for the application, which removes load from the database tier.</a:t>
            </a:r>
          </a:p>
          <a:p>
            <a:pPr marL="171450" lvl="0" indent="-171450">
              <a:buFont typeface="Arial" panose="020B0604020202020204" pitchFamily="34" charset="0"/>
              <a:buChar char="•"/>
            </a:pPr>
            <a:endParaRPr lang="en-US" dirty="0">
              <a:latin typeface="Calibri" panose="020F0502020204030204" pitchFamily="34" charset="0"/>
            </a:endParaRPr>
          </a:p>
        </p:txBody>
      </p:sp>
    </p:spTree>
    <p:extLst>
      <p:ext uri="{BB962C8B-B14F-4D97-AF65-F5344CB8AC3E}">
        <p14:creationId xmlns:p14="http://schemas.microsoft.com/office/powerpoint/2010/main" val="1577188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 database cache supplements your primary database by removing unnecessary pressure on it, typically in the form of frequently accessed read data</a:t>
            </a:r>
          </a:p>
          <a:p>
            <a:pPr marL="171450" indent="-171450">
              <a:buFont typeface="Arial" panose="020B0604020202020204" pitchFamily="34" charset="0"/>
              <a:buChar char="•"/>
            </a:pPr>
            <a:r>
              <a:rPr lang="en-US" dirty="0"/>
              <a:t>DAX is a fully managed, highly available, in-memory cache for DynamoDB that delivers a performance improvement of up to 10 times—from milliseconds to microseconds</a:t>
            </a:r>
          </a:p>
          <a:p>
            <a:pPr marL="171450" indent="-171450">
              <a:buFont typeface="Arial" panose="020B0604020202020204" pitchFamily="34" charset="0"/>
              <a:buChar char="•"/>
            </a:pPr>
            <a:r>
              <a:rPr lang="en-US" dirty="0"/>
              <a:t>Amazon ElastiCache is a side cache that works as an in-memory data store to support the most demanding applications requiring submillisecond response times</a:t>
            </a:r>
          </a:p>
        </p:txBody>
      </p:sp>
    </p:spTree>
    <p:extLst>
      <p:ext uri="{BB962C8B-B14F-4D97-AF65-F5344CB8AC3E}">
        <p14:creationId xmlns:p14="http://schemas.microsoft.com/office/powerpoint/2010/main" val="2502866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lvl="0" indent="-171450">
              <a:buFont typeface="Arial" panose="020B0604020202020204" pitchFamily="34" charset="0"/>
              <a:buChar char="•"/>
            </a:pPr>
            <a:r>
              <a:rPr lang="en-US" sz="1100" dirty="0"/>
              <a:t>Identify how caching content can improve application performance and reduce latency</a:t>
            </a:r>
          </a:p>
          <a:p>
            <a:pPr marL="171450" lvl="0" indent="-171450">
              <a:buFont typeface="Arial" panose="020B0604020202020204" pitchFamily="34" charset="0"/>
              <a:buChar char="•"/>
            </a:pPr>
            <a:r>
              <a:rPr lang="en-US" sz="1100" dirty="0"/>
              <a:t>Create architectures that use Amazon CloudFront to cache content</a:t>
            </a:r>
          </a:p>
          <a:p>
            <a:pPr marL="171450" lvl="0" indent="-171450">
              <a:buFont typeface="Arial" panose="020B0604020202020204" pitchFamily="34" charset="0"/>
              <a:buChar char="•"/>
            </a:pPr>
            <a:r>
              <a:rPr lang="en-US" sz="1100" dirty="0"/>
              <a:t>Identify how to design architectures that use edge locations for distribution and distributed denial of service (DDoS) protection</a:t>
            </a:r>
          </a:p>
          <a:p>
            <a:pPr marL="171450" lvl="0" indent="-171450">
              <a:buFont typeface="Arial" panose="020B0604020202020204" pitchFamily="34" charset="0"/>
              <a:buChar char="•"/>
            </a:pPr>
            <a:r>
              <a:rPr lang="en-US" sz="1100" dirty="0"/>
              <a:t>Recognize how session management relates to caching</a:t>
            </a:r>
          </a:p>
          <a:p>
            <a:pPr marL="171450" lvl="0" indent="-171450">
              <a:buFont typeface="Arial" panose="020B0604020202020204" pitchFamily="34" charset="0"/>
              <a:buChar char="•"/>
            </a:pPr>
            <a:r>
              <a:rPr lang="en-US" sz="1100" dirty="0"/>
              <a:t>Describe how to design architectures that use Amazon ElastiCache</a:t>
            </a:r>
          </a:p>
        </p:txBody>
      </p:sp>
    </p:spTree>
    <p:extLst>
      <p:ext uri="{BB962C8B-B14F-4D97-AF65-F5344CB8AC3E}">
        <p14:creationId xmlns:p14="http://schemas.microsoft.com/office/powerpoint/2010/main" val="718544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the answer</a:t>
            </a:r>
            <a:r>
              <a:rPr lang="en-US" baseline="0" dirty="0"/>
              <a:t> choices and rule them out based on the keywords that were previously highlighted.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1" i="1" kern="1200" dirty="0">
                <a:solidFill>
                  <a:schemeClr val="tx1"/>
                </a:solidFill>
                <a:effectLst/>
                <a:latin typeface="+mn-lt"/>
                <a:ea typeface="+mn-ea"/>
                <a:cs typeface="+mn-cs"/>
              </a:rPr>
              <a:t>The correct answers are B (Amazon DynamoDB) and D (Amazon </a:t>
            </a:r>
            <a:r>
              <a:rPr lang="en-US" b="1" i="1" kern="1200" dirty="0" err="1">
                <a:solidFill>
                  <a:schemeClr val="tx1"/>
                </a:solidFill>
                <a:effectLst/>
                <a:latin typeface="+mn-lt"/>
                <a:ea typeface="+mn-ea"/>
                <a:cs typeface="+mn-cs"/>
              </a:rPr>
              <a:t>ElastiCache</a:t>
            </a:r>
            <a:r>
              <a:rPr lang="en-US" b="1" i="1" kern="1200" dirty="0">
                <a:solidFill>
                  <a:schemeClr val="tx1"/>
                </a:solidFill>
                <a:effectLst/>
                <a:latin typeface="+mn-lt"/>
                <a:ea typeface="+mn-ea"/>
                <a:cs typeface="+mn-cs"/>
              </a:rPr>
              <a:t>):</a:t>
            </a:r>
            <a:r>
              <a:rPr lang="en-US" i="1" kern="1200" dirty="0">
                <a:solidFill>
                  <a:schemeClr val="tx1"/>
                </a:solidFill>
                <a:effectLst/>
                <a:latin typeface="+mn-lt"/>
                <a:ea typeface="+mn-ea"/>
                <a:cs typeface="+mn-cs"/>
              </a:rPr>
              <a:t> </a:t>
            </a:r>
            <a:r>
              <a:rPr lang="en-US" kern="1200" dirty="0">
                <a:solidFill>
                  <a:schemeClr val="tx1"/>
                </a:solidFill>
                <a:effectLst/>
                <a:latin typeface="+mn-lt"/>
                <a:ea typeface="+mn-ea"/>
                <a:cs typeface="+mn-cs"/>
              </a:rPr>
              <a:t>Both DynamoDB and ElastiCache provide high-performance storage of key-value pairs. CloudWatch and Elastic Load Balancing are not storage services. AWS Storage Gateway is a storage service, but it’s a hybrid storage service that enables on-premises applications to use cloud storage.</a:t>
            </a:r>
          </a:p>
          <a:p>
            <a:endParaRPr lang="en-US" sz="1000" dirty="0"/>
          </a:p>
        </p:txBody>
      </p:sp>
    </p:spTree>
    <p:extLst>
      <p:ext uri="{BB962C8B-B14F-4D97-AF65-F5344CB8AC3E}">
        <p14:creationId xmlns:p14="http://schemas.microsoft.com/office/powerpoint/2010/main" val="34588781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capacity of the café’s infrastructure is constantly being overloaded with the same requests for static content, such as images of menu items. This situation is increasing both cost and latency. Sofía and Nikhil want to identify and cache frequently accessed static content to reduce latency and improve the customer experience. Every time a customer loads the menu, it is served from the cache. However, when menu items change, the request is routed to the database, and the cache is updated.</a:t>
            </a:r>
            <a:br>
              <a:rPr lang="en-US" dirty="0"/>
            </a:br>
            <a:br>
              <a:rPr lang="en-US" dirty="0"/>
            </a:br>
            <a:r>
              <a:rPr lang="en-US" dirty="0"/>
              <a:t>In addition, local celebrities are starting to endorse </a:t>
            </a:r>
            <a:r>
              <a:rPr lang="en-US"/>
              <a:t>the caf</a:t>
            </a:r>
            <a:r>
              <a:rPr lang="en-US" sz="1100" kern="1200">
                <a:solidFill>
                  <a:schemeClr val="tx1"/>
                </a:solidFill>
                <a:effectLst/>
                <a:latin typeface="+mn-lt"/>
                <a:ea typeface="+mn-ea"/>
                <a:cs typeface="+mn-cs"/>
              </a:rPr>
              <a:t>é</a:t>
            </a:r>
            <a:r>
              <a:rPr lang="en-US"/>
              <a:t> </a:t>
            </a:r>
            <a:r>
              <a:rPr lang="en-US" dirty="0"/>
              <a:t>through video testimonials. </a:t>
            </a:r>
            <a:r>
              <a:rPr lang="en-US" sz="1100" kern="1200" dirty="0">
                <a:solidFill>
                  <a:schemeClr val="tx1"/>
                </a:solidFill>
                <a:effectLst/>
                <a:latin typeface="+mn-lt"/>
                <a:ea typeface="+mn-ea"/>
                <a:cs typeface="+mn-cs"/>
              </a:rPr>
              <a:t>Sofía</a:t>
            </a:r>
            <a:r>
              <a:rPr lang="en-US" dirty="0"/>
              <a:t> and Nikhil must use edge caching for streaming data so they can serve appropriate, regionally-appealing content based on the geolocation of the user who is loading the site. </a:t>
            </a:r>
            <a:endParaRPr lang="en-US" dirty="0">
              <a:latin typeface="Calibri" panose="020F0502020204030204" pitchFamily="34" charset="0"/>
            </a:endParaRPr>
          </a:p>
        </p:txBody>
      </p:sp>
    </p:spTree>
    <p:extLst>
      <p:ext uri="{BB962C8B-B14F-4D97-AF65-F5344CB8AC3E}">
        <p14:creationId xmlns:p14="http://schemas.microsoft.com/office/powerpoint/2010/main" val="507424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Overview of caching.</a:t>
            </a:r>
          </a:p>
        </p:txBody>
      </p:sp>
    </p:spTree>
    <p:extLst>
      <p:ext uri="{BB962C8B-B14F-4D97-AF65-F5344CB8AC3E}">
        <p14:creationId xmlns:p14="http://schemas.microsoft.com/office/powerpoint/2010/main" val="1890654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Speed is important, whether your application serves the latest news, a top-10 leaderboard, a product catalog, or sells tickets to an event. The speed at which you deliver content affects the success of your application. If someone wants data, whether for a webpage or a report that drives business decisions, you can deliver that data much faster if it's cached.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In computing, a </a:t>
            </a:r>
            <a:r>
              <a:rPr lang="en-US" sz="1100" i="1" kern="1200" dirty="0">
                <a:solidFill>
                  <a:schemeClr val="tx1"/>
                </a:solidFill>
                <a:effectLst/>
                <a:latin typeface="+mn-lt"/>
                <a:ea typeface="+mn-ea"/>
                <a:cs typeface="+mn-cs"/>
              </a:rPr>
              <a:t>cache</a:t>
            </a:r>
            <a:r>
              <a:rPr lang="en-US" sz="1100" kern="1200" dirty="0">
                <a:solidFill>
                  <a:schemeClr val="tx1"/>
                </a:solidFill>
                <a:effectLst/>
                <a:latin typeface="+mn-lt"/>
                <a:ea typeface="+mn-ea"/>
                <a:cs typeface="+mn-cs"/>
              </a:rPr>
              <a:t> is a high-speed data storage layer. Unlike a database, which usually stores data in a complete and durable form, a cache transiently stores a subset of data. The primary purpose of a cache is to increase the performance of data retrieval by reducing the need to access the underlying, slower storage layer. Future requests for cached data are served faster than requests that access the data’s primary storage location.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Caching trades capacity for speed, and it enables you to efficiently reuse previously retrieved or computed data.</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data in a cache is generally stored in fast-access hardware, such as random access memory (RAM). </a:t>
            </a:r>
          </a:p>
        </p:txBody>
      </p:sp>
    </p:spTree>
    <p:extLst>
      <p:ext uri="{BB962C8B-B14F-4D97-AF65-F5344CB8AC3E}">
        <p14:creationId xmlns:p14="http://schemas.microsoft.com/office/powerpoint/2010/main" val="2181969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1015663"/>
          </a:xfrm>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To illustrate how a cache improves performance, consider the example of making a trip to a hardware store.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If the store is miles away, it takes you considerable effort to go there every time you need</a:t>
            </a:r>
            <a:r>
              <a:rPr lang="en-US" baseline="0" dirty="0">
                <a:latin typeface="Calibri" panose="020F0502020204030204" pitchFamily="34" charset="0"/>
              </a:rPr>
              <a:t> something.</a:t>
            </a:r>
            <a:endParaRPr lang="en-US" dirty="0">
              <a:latin typeface="Calibri" panose="020F0502020204030204" pitchFamily="34" charset="0"/>
            </a:endParaRPr>
          </a:p>
        </p:txBody>
      </p:sp>
    </p:spTree>
    <p:extLst>
      <p:ext uri="{BB962C8B-B14F-4D97-AF65-F5344CB8AC3E}">
        <p14:creationId xmlns:p14="http://schemas.microsoft.com/office/powerpoint/2010/main" val="910256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3.xml"/><Relationship Id="rId1" Type="http://schemas.openxmlformats.org/officeDocument/2006/relationships/tags" Target="../tags/tag51.xml"/><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53.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54.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55.xm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56.xml"/><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57.xml"/><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58.xml"/><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59.xml"/><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0.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1.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2.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3.xml"/><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64.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5.xml"/><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6.xml"/><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7.xml"/><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68.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69.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7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7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3.xml"/><Relationship Id="rId1" Type="http://schemas.openxmlformats.org/officeDocument/2006/relationships/tags" Target="../tags/tag73.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570398901"/>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731792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2020 Amazon Web Services, Inc. or its Affiliates. All rights reserved.</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604890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pPr/>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2744950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pPr/>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066640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pPr/>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09757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pPr/>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9019688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pPr/>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36946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pPr/>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0138431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pPr/>
              <a:t>‹#›</a:t>
            </a:fld>
            <a:endParaRPr lang="en-US" dirty="0"/>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555757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pPr/>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0177688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pPr/>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dirty="0"/>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8000608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pPr/>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dirty="0"/>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1393428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291668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8930447">
                  <a:extLst>
                    <a:ext uri="{9D8B030D-6E8A-4147-A177-3AD203B41FA5}">
                      <a16:colId xmlns:a16="http://schemas.microsoft.com/office/drawing/2014/main" val="6245998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3292418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4467640">
                  <a:extLst>
                    <a:ext uri="{9D8B030D-6E8A-4147-A177-3AD203B41FA5}">
                      <a16:colId xmlns:a16="http://schemas.microsoft.com/office/drawing/2014/main" val="62459987"/>
                    </a:ext>
                  </a:extLst>
                </a:gridCol>
                <a:gridCol w="4467640">
                  <a:extLst>
                    <a:ext uri="{9D8B030D-6E8A-4147-A177-3AD203B41FA5}">
                      <a16:colId xmlns:a16="http://schemas.microsoft.com/office/drawing/2014/main" val="4041369776"/>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pPr/>
              <a:t>‹#›</a:t>
            </a:fld>
            <a:endParaRPr lang="en-US" dirty="0"/>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3173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extLst>
                    <a:ext uri="{9D8B030D-6E8A-4147-A177-3AD203B41FA5}">
                      <a16:colId xmlns:a16="http://schemas.microsoft.com/office/drawing/2014/main" val="3005986539"/>
                    </a:ext>
                  </a:extLst>
                </a:gridCol>
                <a:gridCol w="2978464">
                  <a:extLst>
                    <a:ext uri="{9D8B030D-6E8A-4147-A177-3AD203B41FA5}">
                      <a16:colId xmlns:a16="http://schemas.microsoft.com/office/drawing/2014/main" val="62459987"/>
                    </a:ext>
                  </a:extLst>
                </a:gridCol>
                <a:gridCol w="2978464">
                  <a:extLst>
                    <a:ext uri="{9D8B030D-6E8A-4147-A177-3AD203B41FA5}">
                      <a16:colId xmlns:a16="http://schemas.microsoft.com/office/drawing/2014/main" val="4041369776"/>
                    </a:ext>
                  </a:extLst>
                </a:gridCol>
                <a:gridCol w="2978464">
                  <a:extLst>
                    <a:ext uri="{9D8B030D-6E8A-4147-A177-3AD203B41FA5}">
                      <a16:colId xmlns:a16="http://schemas.microsoft.com/office/drawing/2014/main" val="56594369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r>
                        <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rPr>
                        <a:t>Placeholder</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pPr/>
              <a:t>‹#›</a:t>
            </a:fld>
            <a:endParaRPr lang="en-US" dirty="0"/>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9128496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pPr/>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3042805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21257729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pPr/>
              <a:t>‹#›</a:t>
            </a:fld>
            <a:endParaRPr lang="en-US" dirty="0"/>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2753095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pPr/>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Tree>
    <p:custDataLst>
      <p:tags r:id="rId1"/>
    </p:custDataLst>
    <p:extLst>
      <p:ext uri="{BB962C8B-B14F-4D97-AF65-F5344CB8AC3E}">
        <p14:creationId xmlns:p14="http://schemas.microsoft.com/office/powerpoint/2010/main" val="462568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1033539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19508925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3F21E7-3EA2-4A41-A1E1-94964501D5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1200" b="0" i="0" u="none" strike="noStrike" kern="1200" cap="none" spc="0" normalizeH="0" baseline="0" noProof="0" smtClean="0">
                <a:ln>
                  <a:noFill/>
                </a:ln>
                <a:solidFill>
                  <a:prstClr val="white"/>
                </a:solidFill>
                <a:effectLst/>
                <a:uLnTx/>
                <a:uFillTx/>
                <a:latin typeface="Helvetica Neue LT Std 65 Medium"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Helvetica Neue LT Std 65 Medium" charset="0"/>
            </a:endParaRPr>
          </a:p>
        </p:txBody>
      </p:sp>
    </p:spTree>
    <p:extLst>
      <p:ext uri="{BB962C8B-B14F-4D97-AF65-F5344CB8AC3E}">
        <p14:creationId xmlns:p14="http://schemas.microsoft.com/office/powerpoint/2010/main" val="32434239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041410881"/>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999741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6102733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6803643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8315382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957751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0369435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5359584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743765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1856574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7557257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559645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8001179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886045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0587848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308543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2908676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9905103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2728819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1610791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a:p>
        </p:txBody>
      </p:sp>
    </p:spTree>
    <p:custDataLst>
      <p:tags r:id="rId1"/>
    </p:custDataLst>
    <p:extLst>
      <p:ext uri="{BB962C8B-B14F-4D97-AF65-F5344CB8AC3E}">
        <p14:creationId xmlns:p14="http://schemas.microsoft.com/office/powerpoint/2010/main" val="33894702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75117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12392696"/>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ags" Target="../tags/tag26.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ags" Target="../tags/tag5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Tree>
    <p:custDataLst>
      <p:tags r:id="rId26"/>
    </p:custDataLst>
    <p:extLst>
      <p:ext uri="{BB962C8B-B14F-4D97-AF65-F5344CB8AC3E}">
        <p14:creationId xmlns:p14="http://schemas.microsoft.com/office/powerpoint/2010/main" val="396430797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3506547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83.xml"/><Relationship Id="rId5" Type="http://schemas.openxmlformats.org/officeDocument/2006/relationships/image" Target="../media/image50.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8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8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svg"/><Relationship Id="rId3" Type="http://schemas.openxmlformats.org/officeDocument/2006/relationships/notesSlide" Target="../notesSlides/notesSlide13.xml"/><Relationship Id="rId7" Type="http://schemas.openxmlformats.org/officeDocument/2006/relationships/image" Target="../media/image61.svg"/><Relationship Id="rId12" Type="http://schemas.openxmlformats.org/officeDocument/2006/relationships/image" Target="../media/image64.png"/><Relationship Id="rId2" Type="http://schemas.openxmlformats.org/officeDocument/2006/relationships/slideLayout" Target="../slideLayouts/slideLayout18.xml"/><Relationship Id="rId1" Type="http://schemas.openxmlformats.org/officeDocument/2006/relationships/tags" Target="../tags/tag86.xml"/><Relationship Id="rId6" Type="http://schemas.openxmlformats.org/officeDocument/2006/relationships/image" Target="../media/image60.png"/><Relationship Id="rId11" Type="http://schemas.openxmlformats.org/officeDocument/2006/relationships/image" Target="../media/image44.svg"/><Relationship Id="rId5" Type="http://schemas.openxmlformats.org/officeDocument/2006/relationships/image" Target="../media/image59.svg"/><Relationship Id="rId10" Type="http://schemas.openxmlformats.org/officeDocument/2006/relationships/image" Target="../media/image43.png"/><Relationship Id="rId4" Type="http://schemas.openxmlformats.org/officeDocument/2006/relationships/image" Target="../media/image58.png"/><Relationship Id="rId9" Type="http://schemas.openxmlformats.org/officeDocument/2006/relationships/image" Target="../media/image63.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87.xml"/><Relationship Id="rId4" Type="http://schemas.openxmlformats.org/officeDocument/2006/relationships/image" Target="../media/image6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16.xml"/><Relationship Id="rId7" Type="http://schemas.openxmlformats.org/officeDocument/2006/relationships/image" Target="../media/image70.svg"/><Relationship Id="rId2" Type="http://schemas.openxmlformats.org/officeDocument/2006/relationships/slideLayout" Target="../slideLayouts/slideLayout18.xml"/><Relationship Id="rId1" Type="http://schemas.openxmlformats.org/officeDocument/2006/relationships/tags" Target="../tags/tag89.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63.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9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91.xml"/><Relationship Id="rId5" Type="http://schemas.openxmlformats.org/officeDocument/2006/relationships/image" Target="../media/image30.sv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9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75.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20.xml"/><Relationship Id="rId7" Type="http://schemas.openxmlformats.org/officeDocument/2006/relationships/image" Target="../media/image63.svg"/><Relationship Id="rId2" Type="http://schemas.openxmlformats.org/officeDocument/2006/relationships/slideLayout" Target="../slideLayouts/slideLayout18.xml"/><Relationship Id="rId1" Type="http://schemas.openxmlformats.org/officeDocument/2006/relationships/tags" Target="../tags/tag93.xml"/><Relationship Id="rId6" Type="http://schemas.openxmlformats.org/officeDocument/2006/relationships/image" Target="../media/image62.png"/><Relationship Id="rId11" Type="http://schemas.openxmlformats.org/officeDocument/2006/relationships/image" Target="../media/image70.svg"/><Relationship Id="rId5" Type="http://schemas.openxmlformats.org/officeDocument/2006/relationships/image" Target="../media/image68.svg"/><Relationship Id="rId10"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75.sv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18" Type="http://schemas.openxmlformats.org/officeDocument/2006/relationships/image" Target="../media/image74.png"/><Relationship Id="rId3" Type="http://schemas.openxmlformats.org/officeDocument/2006/relationships/notesSlide" Target="../notesSlides/notesSlide21.xml"/><Relationship Id="rId7" Type="http://schemas.openxmlformats.org/officeDocument/2006/relationships/image" Target="../media/image40.svg"/><Relationship Id="rId12" Type="http://schemas.openxmlformats.org/officeDocument/2006/relationships/image" Target="../media/image80.png"/><Relationship Id="rId17" Type="http://schemas.openxmlformats.org/officeDocument/2006/relationships/image" Target="../media/image83.svg"/><Relationship Id="rId2" Type="http://schemas.openxmlformats.org/officeDocument/2006/relationships/slideLayout" Target="../slideLayouts/slideLayout5.xml"/><Relationship Id="rId16" Type="http://schemas.openxmlformats.org/officeDocument/2006/relationships/image" Target="../media/image82.png"/><Relationship Id="rId1" Type="http://schemas.openxmlformats.org/officeDocument/2006/relationships/tags" Target="../tags/tag94.xml"/><Relationship Id="rId6" Type="http://schemas.openxmlformats.org/officeDocument/2006/relationships/image" Target="../media/image39.png"/><Relationship Id="rId11" Type="http://schemas.openxmlformats.org/officeDocument/2006/relationships/image" Target="../media/image79.svg"/><Relationship Id="rId5" Type="http://schemas.openxmlformats.org/officeDocument/2006/relationships/image" Target="../media/image30.svg"/><Relationship Id="rId15" Type="http://schemas.openxmlformats.org/officeDocument/2006/relationships/image" Target="../media/image70.svg"/><Relationship Id="rId10" Type="http://schemas.openxmlformats.org/officeDocument/2006/relationships/image" Target="../media/image78.png"/><Relationship Id="rId19" Type="http://schemas.openxmlformats.org/officeDocument/2006/relationships/image" Target="../media/image75.svg"/><Relationship Id="rId4" Type="http://schemas.openxmlformats.org/officeDocument/2006/relationships/image" Target="../media/image29.png"/><Relationship Id="rId9" Type="http://schemas.openxmlformats.org/officeDocument/2006/relationships/image" Target="../media/image77.svg"/><Relationship Id="rId1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95.xml"/></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89.svg"/><Relationship Id="rId3" Type="http://schemas.openxmlformats.org/officeDocument/2006/relationships/notesSlide" Target="../notesSlides/notesSlide23.xml"/><Relationship Id="rId7" Type="http://schemas.openxmlformats.org/officeDocument/2006/relationships/image" Target="../media/image85.svg"/><Relationship Id="rId12" Type="http://schemas.openxmlformats.org/officeDocument/2006/relationships/image" Target="../media/image88.png"/><Relationship Id="rId2" Type="http://schemas.openxmlformats.org/officeDocument/2006/relationships/slideLayout" Target="../slideLayouts/slideLayout18.xml"/><Relationship Id="rId1" Type="http://schemas.openxmlformats.org/officeDocument/2006/relationships/tags" Target="../tags/tag96.xml"/><Relationship Id="rId6" Type="http://schemas.openxmlformats.org/officeDocument/2006/relationships/image" Target="../media/image84.png"/><Relationship Id="rId11" Type="http://schemas.openxmlformats.org/officeDocument/2006/relationships/image" Target="../media/image87.svg"/><Relationship Id="rId5" Type="http://schemas.openxmlformats.org/officeDocument/2006/relationships/image" Target="../media/image26.svg"/><Relationship Id="rId15" Type="http://schemas.openxmlformats.org/officeDocument/2006/relationships/image" Target="../media/image30.svg"/><Relationship Id="rId10" Type="http://schemas.openxmlformats.org/officeDocument/2006/relationships/image" Target="../media/image86.png"/><Relationship Id="rId4" Type="http://schemas.openxmlformats.org/officeDocument/2006/relationships/image" Target="../media/image25.png"/><Relationship Id="rId9" Type="http://schemas.openxmlformats.org/officeDocument/2006/relationships/image" Target="../media/image61.svg"/><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24.xml"/><Relationship Id="rId7" Type="http://schemas.openxmlformats.org/officeDocument/2006/relationships/image" Target="../media/image29.png"/><Relationship Id="rId12" Type="http://schemas.openxmlformats.org/officeDocument/2006/relationships/image" Target="../media/image20.svg"/><Relationship Id="rId2" Type="http://schemas.openxmlformats.org/officeDocument/2006/relationships/slideLayout" Target="../slideLayouts/slideLayout5.xml"/><Relationship Id="rId1" Type="http://schemas.openxmlformats.org/officeDocument/2006/relationships/tags" Target="../tags/tag97.xml"/><Relationship Id="rId6" Type="http://schemas.openxmlformats.org/officeDocument/2006/relationships/image" Target="../media/image90.png"/><Relationship Id="rId11" Type="http://schemas.openxmlformats.org/officeDocument/2006/relationships/image" Target="../media/image19.png"/><Relationship Id="rId5" Type="http://schemas.openxmlformats.org/officeDocument/2006/relationships/image" Target="../media/image44.svg"/><Relationship Id="rId10" Type="http://schemas.openxmlformats.org/officeDocument/2006/relationships/image" Target="../media/image92.svg"/><Relationship Id="rId4" Type="http://schemas.openxmlformats.org/officeDocument/2006/relationships/image" Target="../media/image43.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2.svg"/><Relationship Id="rId18" Type="http://schemas.openxmlformats.org/officeDocument/2006/relationships/image" Target="../media/image91.png"/><Relationship Id="rId3" Type="http://schemas.openxmlformats.org/officeDocument/2006/relationships/notesSlide" Target="../notesSlides/notesSlide25.xml"/><Relationship Id="rId21" Type="http://schemas.openxmlformats.org/officeDocument/2006/relationships/image" Target="../media/image20.svg"/><Relationship Id="rId7" Type="http://schemas.openxmlformats.org/officeDocument/2006/relationships/image" Target="../media/image30.svg"/><Relationship Id="rId12" Type="http://schemas.openxmlformats.org/officeDocument/2006/relationships/image" Target="../media/image31.png"/><Relationship Id="rId17" Type="http://schemas.openxmlformats.org/officeDocument/2006/relationships/image" Target="../media/image22.svg"/><Relationship Id="rId2" Type="http://schemas.openxmlformats.org/officeDocument/2006/relationships/slideLayout" Target="../slideLayouts/slideLayout18.xml"/><Relationship Id="rId16" Type="http://schemas.openxmlformats.org/officeDocument/2006/relationships/image" Target="../media/image21.png"/><Relationship Id="rId20" Type="http://schemas.openxmlformats.org/officeDocument/2006/relationships/image" Target="../media/image19.png"/><Relationship Id="rId1" Type="http://schemas.openxmlformats.org/officeDocument/2006/relationships/tags" Target="../tags/tag98.xml"/><Relationship Id="rId6" Type="http://schemas.openxmlformats.org/officeDocument/2006/relationships/image" Target="../media/image29.png"/><Relationship Id="rId11" Type="http://schemas.openxmlformats.org/officeDocument/2006/relationships/image" Target="../media/image94.svg"/><Relationship Id="rId5" Type="http://schemas.openxmlformats.org/officeDocument/2006/relationships/image" Target="../media/image44.svg"/><Relationship Id="rId15" Type="http://schemas.openxmlformats.org/officeDocument/2006/relationships/image" Target="../media/image18.svg"/><Relationship Id="rId23" Type="http://schemas.openxmlformats.org/officeDocument/2006/relationships/image" Target="../media/image38.svg"/><Relationship Id="rId10" Type="http://schemas.openxmlformats.org/officeDocument/2006/relationships/image" Target="../media/image93.png"/><Relationship Id="rId19" Type="http://schemas.openxmlformats.org/officeDocument/2006/relationships/image" Target="../media/image92.svg"/><Relationship Id="rId4" Type="http://schemas.openxmlformats.org/officeDocument/2006/relationships/image" Target="../media/image43.png"/><Relationship Id="rId9" Type="http://schemas.openxmlformats.org/officeDocument/2006/relationships/image" Target="../media/image26.svg"/><Relationship Id="rId14" Type="http://schemas.openxmlformats.org/officeDocument/2006/relationships/image" Target="../media/image17.png"/><Relationship Id="rId22"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99.xml"/><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9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30.svg"/><Relationship Id="rId2" Type="http://schemas.openxmlformats.org/officeDocument/2006/relationships/slideLayout" Target="../slideLayouts/slideLayout5.xml"/><Relationship Id="rId1" Type="http://schemas.openxmlformats.org/officeDocument/2006/relationships/tags" Target="../tags/tag101.xml"/><Relationship Id="rId6" Type="http://schemas.openxmlformats.org/officeDocument/2006/relationships/image" Target="../media/image29.png"/><Relationship Id="rId5" Type="http://schemas.openxmlformats.org/officeDocument/2006/relationships/image" Target="../media/image97.sv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10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99.svg"/><Relationship Id="rId3" Type="http://schemas.openxmlformats.org/officeDocument/2006/relationships/notesSlide" Target="../notesSlides/notesSlide30.xml"/><Relationship Id="rId7" Type="http://schemas.openxmlformats.org/officeDocument/2006/relationships/image" Target="../media/image85.svg"/><Relationship Id="rId12" Type="http://schemas.openxmlformats.org/officeDocument/2006/relationships/image" Target="../media/image98.png"/><Relationship Id="rId2" Type="http://schemas.openxmlformats.org/officeDocument/2006/relationships/slideLayout" Target="../slideLayouts/slideLayout5.xml"/><Relationship Id="rId1" Type="http://schemas.openxmlformats.org/officeDocument/2006/relationships/tags" Target="../tags/tag103.xml"/><Relationship Id="rId6" Type="http://schemas.openxmlformats.org/officeDocument/2006/relationships/image" Target="../media/image84.png"/><Relationship Id="rId11" Type="http://schemas.openxmlformats.org/officeDocument/2006/relationships/image" Target="../media/image97.svg"/><Relationship Id="rId5" Type="http://schemas.openxmlformats.org/officeDocument/2006/relationships/image" Target="../media/image26.svg"/><Relationship Id="rId15" Type="http://schemas.openxmlformats.org/officeDocument/2006/relationships/image" Target="../media/image61.svg"/><Relationship Id="rId10" Type="http://schemas.openxmlformats.org/officeDocument/2006/relationships/image" Target="../media/image96.png"/><Relationship Id="rId4" Type="http://schemas.openxmlformats.org/officeDocument/2006/relationships/image" Target="../media/image25.png"/><Relationship Id="rId9" Type="http://schemas.openxmlformats.org/officeDocument/2006/relationships/image" Target="../media/image40.svg"/><Relationship Id="rId1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6.xml"/><Relationship Id="rId1" Type="http://schemas.openxmlformats.org/officeDocument/2006/relationships/tags" Target="../tags/tag104.xml"/><Relationship Id="rId5" Type="http://schemas.openxmlformats.org/officeDocument/2006/relationships/image" Target="../media/image101.png"/><Relationship Id="rId4" Type="http://schemas.openxmlformats.org/officeDocument/2006/relationships/image" Target="../media/image100.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05.xml"/><Relationship Id="rId4" Type="http://schemas.openxmlformats.org/officeDocument/2006/relationships/image" Target="../media/image102.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92.svg"/><Relationship Id="rId2" Type="http://schemas.openxmlformats.org/officeDocument/2006/relationships/slideLayout" Target="../slideLayouts/slideLayout6.xml"/><Relationship Id="rId1" Type="http://schemas.openxmlformats.org/officeDocument/2006/relationships/tags" Target="../tags/tag107.xml"/><Relationship Id="rId6" Type="http://schemas.openxmlformats.org/officeDocument/2006/relationships/image" Target="../media/image91.png"/><Relationship Id="rId5" Type="http://schemas.openxmlformats.org/officeDocument/2006/relationships/image" Target="../media/image34.sv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08.svg"/><Relationship Id="rId3" Type="http://schemas.openxmlformats.org/officeDocument/2006/relationships/notesSlide" Target="../notesSlides/notesSlide35.xml"/><Relationship Id="rId7" Type="http://schemas.openxmlformats.org/officeDocument/2006/relationships/image" Target="../media/image81.svg"/><Relationship Id="rId12" Type="http://schemas.openxmlformats.org/officeDocument/2006/relationships/image" Target="../media/image107.png"/><Relationship Id="rId2" Type="http://schemas.openxmlformats.org/officeDocument/2006/relationships/slideLayout" Target="../slideLayouts/slideLayout28.xml"/><Relationship Id="rId1" Type="http://schemas.openxmlformats.org/officeDocument/2006/relationships/tags" Target="../tags/tag108.xml"/><Relationship Id="rId6" Type="http://schemas.openxmlformats.org/officeDocument/2006/relationships/image" Target="../media/image80.png"/><Relationship Id="rId11" Type="http://schemas.openxmlformats.org/officeDocument/2006/relationships/image" Target="../media/image106.svg"/><Relationship Id="rId5" Type="http://schemas.openxmlformats.org/officeDocument/2006/relationships/image" Target="../media/image104.svg"/><Relationship Id="rId10" Type="http://schemas.openxmlformats.org/officeDocument/2006/relationships/image" Target="../media/image105.png"/><Relationship Id="rId4" Type="http://schemas.openxmlformats.org/officeDocument/2006/relationships/image" Target="../media/image103.png"/><Relationship Id="rId9" Type="http://schemas.openxmlformats.org/officeDocument/2006/relationships/image" Target="../media/image26.svg"/></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10.svg"/><Relationship Id="rId3" Type="http://schemas.openxmlformats.org/officeDocument/2006/relationships/notesSlide" Target="../notesSlides/notesSlide36.xml"/><Relationship Id="rId7" Type="http://schemas.openxmlformats.org/officeDocument/2006/relationships/image" Target="../media/image81.svg"/><Relationship Id="rId12" Type="http://schemas.openxmlformats.org/officeDocument/2006/relationships/image" Target="../media/image109.png"/><Relationship Id="rId2" Type="http://schemas.openxmlformats.org/officeDocument/2006/relationships/slideLayout" Target="../slideLayouts/slideLayout28.xml"/><Relationship Id="rId1" Type="http://schemas.openxmlformats.org/officeDocument/2006/relationships/tags" Target="../tags/tag109.xml"/><Relationship Id="rId6" Type="http://schemas.openxmlformats.org/officeDocument/2006/relationships/image" Target="../media/image80.png"/><Relationship Id="rId11" Type="http://schemas.openxmlformats.org/officeDocument/2006/relationships/image" Target="../media/image106.svg"/><Relationship Id="rId5" Type="http://schemas.openxmlformats.org/officeDocument/2006/relationships/image" Target="../media/image104.svg"/><Relationship Id="rId10" Type="http://schemas.openxmlformats.org/officeDocument/2006/relationships/image" Target="../media/image105.png"/><Relationship Id="rId4" Type="http://schemas.openxmlformats.org/officeDocument/2006/relationships/image" Target="../media/image103.png"/><Relationship Id="rId9" Type="http://schemas.openxmlformats.org/officeDocument/2006/relationships/image" Target="../media/image26.svg"/></Relationships>
</file>

<file path=ppt/slides/_rels/slide3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44.svg"/><Relationship Id="rId18" Type="http://schemas.openxmlformats.org/officeDocument/2006/relationships/image" Target="../media/image109.png"/><Relationship Id="rId3" Type="http://schemas.openxmlformats.org/officeDocument/2006/relationships/notesSlide" Target="../notesSlides/notesSlide37.xml"/><Relationship Id="rId7" Type="http://schemas.openxmlformats.org/officeDocument/2006/relationships/image" Target="../media/image26.svg"/><Relationship Id="rId12" Type="http://schemas.openxmlformats.org/officeDocument/2006/relationships/image" Target="../media/image43.png"/><Relationship Id="rId17" Type="http://schemas.openxmlformats.org/officeDocument/2006/relationships/image" Target="../media/image81.svg"/><Relationship Id="rId2" Type="http://schemas.openxmlformats.org/officeDocument/2006/relationships/slideLayout" Target="../slideLayouts/slideLayout28.xml"/><Relationship Id="rId16" Type="http://schemas.openxmlformats.org/officeDocument/2006/relationships/image" Target="../media/image80.png"/><Relationship Id="rId1" Type="http://schemas.openxmlformats.org/officeDocument/2006/relationships/tags" Target="../tags/tag110.xml"/><Relationship Id="rId6" Type="http://schemas.openxmlformats.org/officeDocument/2006/relationships/image" Target="../media/image25.png"/><Relationship Id="rId11" Type="http://schemas.openxmlformats.org/officeDocument/2006/relationships/image" Target="../media/image61.svg"/><Relationship Id="rId5" Type="http://schemas.openxmlformats.org/officeDocument/2006/relationships/image" Target="../media/image104.svg"/><Relationship Id="rId15" Type="http://schemas.openxmlformats.org/officeDocument/2006/relationships/image" Target="../media/image63.svg"/><Relationship Id="rId10" Type="http://schemas.openxmlformats.org/officeDocument/2006/relationships/image" Target="../media/image60.png"/><Relationship Id="rId19" Type="http://schemas.openxmlformats.org/officeDocument/2006/relationships/image" Target="../media/image110.svg"/><Relationship Id="rId4" Type="http://schemas.openxmlformats.org/officeDocument/2006/relationships/image" Target="../media/image103.png"/><Relationship Id="rId9" Type="http://schemas.openxmlformats.org/officeDocument/2006/relationships/image" Target="../media/image106.svg"/><Relationship Id="rId1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111.xml"/><Relationship Id="rId4" Type="http://schemas.openxmlformats.org/officeDocument/2006/relationships/image" Target="../media/image6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tags" Target="../tags/tag11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10.svg"/><Relationship Id="rId3" Type="http://schemas.openxmlformats.org/officeDocument/2006/relationships/notesSlide" Target="../notesSlides/notesSlide41.xml"/><Relationship Id="rId7" Type="http://schemas.openxmlformats.org/officeDocument/2006/relationships/image" Target="../media/image30.svg"/><Relationship Id="rId12" Type="http://schemas.openxmlformats.org/officeDocument/2006/relationships/image" Target="../media/image109.png"/><Relationship Id="rId2" Type="http://schemas.openxmlformats.org/officeDocument/2006/relationships/slideLayout" Target="../slideLayouts/slideLayout18.xml"/><Relationship Id="rId1" Type="http://schemas.openxmlformats.org/officeDocument/2006/relationships/tags" Target="../tags/tag11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68.svg"/><Relationship Id="rId10" Type="http://schemas.openxmlformats.org/officeDocument/2006/relationships/image" Target="../media/image33.png"/><Relationship Id="rId4" Type="http://schemas.openxmlformats.org/officeDocument/2006/relationships/image" Target="../media/image67.png"/><Relationship Id="rId9" Type="http://schemas.openxmlformats.org/officeDocument/2006/relationships/image" Target="../media/image20.svg"/><Relationship Id="rId14"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115.xml"/><Relationship Id="rId5" Type="http://schemas.openxmlformats.org/officeDocument/2006/relationships/image" Target="../media/image116.svg"/><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notesSlide" Target="../notesSlides/notesSlide43.xml"/><Relationship Id="rId7" Type="http://schemas.openxmlformats.org/officeDocument/2006/relationships/image" Target="../media/image29.png"/><Relationship Id="rId12" Type="http://schemas.openxmlformats.org/officeDocument/2006/relationships/image" Target="../media/image110.svg"/><Relationship Id="rId2" Type="http://schemas.openxmlformats.org/officeDocument/2006/relationships/slideLayout" Target="../slideLayouts/slideLayout18.xml"/><Relationship Id="rId16" Type="http://schemas.openxmlformats.org/officeDocument/2006/relationships/image" Target="../media/image116.svg"/><Relationship Id="rId1" Type="http://schemas.openxmlformats.org/officeDocument/2006/relationships/tags" Target="../tags/tag116.xml"/><Relationship Id="rId6" Type="http://schemas.openxmlformats.org/officeDocument/2006/relationships/image" Target="../media/image68.svg"/><Relationship Id="rId11" Type="http://schemas.openxmlformats.org/officeDocument/2006/relationships/image" Target="../media/image109.png"/><Relationship Id="rId5" Type="http://schemas.openxmlformats.org/officeDocument/2006/relationships/image" Target="../media/image67.png"/><Relationship Id="rId15" Type="http://schemas.openxmlformats.org/officeDocument/2006/relationships/image" Target="../media/image115.png"/><Relationship Id="rId10" Type="http://schemas.openxmlformats.org/officeDocument/2006/relationships/image" Target="../media/image20.svg"/><Relationship Id="rId4" Type="http://schemas.openxmlformats.org/officeDocument/2006/relationships/image" Target="../media/image10.png"/><Relationship Id="rId9" Type="http://schemas.openxmlformats.org/officeDocument/2006/relationships/image" Target="../media/image19.png"/><Relationship Id="rId14" Type="http://schemas.openxmlformats.org/officeDocument/2006/relationships/image" Target="../media/image34.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11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118.xml"/><Relationship Id="rId5" Type="http://schemas.openxmlformats.org/officeDocument/2006/relationships/image" Target="../media/image121.svg"/><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46.xml"/><Relationship Id="rId7" Type="http://schemas.openxmlformats.org/officeDocument/2006/relationships/image" Target="../media/image14.svg"/><Relationship Id="rId2" Type="http://schemas.openxmlformats.org/officeDocument/2006/relationships/slideLayout" Target="../slideLayouts/slideLayout5.xml"/><Relationship Id="rId1" Type="http://schemas.openxmlformats.org/officeDocument/2006/relationships/tags" Target="../tags/tag119.xml"/><Relationship Id="rId6" Type="http://schemas.openxmlformats.org/officeDocument/2006/relationships/image" Target="../media/image13.png"/><Relationship Id="rId5" Type="http://schemas.openxmlformats.org/officeDocument/2006/relationships/image" Target="../media/image121.svg"/><Relationship Id="rId4" Type="http://schemas.openxmlformats.org/officeDocument/2006/relationships/image" Target="../media/image120.png"/><Relationship Id="rId9" Type="http://schemas.openxmlformats.org/officeDocument/2006/relationships/image" Target="../media/image123.sv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8.xml"/><Relationship Id="rId1" Type="http://schemas.openxmlformats.org/officeDocument/2006/relationships/tags" Target="../tags/tag1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121.svg"/><Relationship Id="rId2" Type="http://schemas.openxmlformats.org/officeDocument/2006/relationships/slideLayout" Target="../slideLayouts/slideLayout5.xml"/><Relationship Id="rId1" Type="http://schemas.openxmlformats.org/officeDocument/2006/relationships/tags" Target="../tags/tag121.xml"/><Relationship Id="rId6" Type="http://schemas.openxmlformats.org/officeDocument/2006/relationships/image" Target="../media/image120.png"/><Relationship Id="rId5" Type="http://schemas.openxmlformats.org/officeDocument/2006/relationships/image" Target="../media/image125.svg"/><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notesSlide" Target="../notesSlides/notesSlide49.xml"/><Relationship Id="rId7" Type="http://schemas.openxmlformats.org/officeDocument/2006/relationships/image" Target="../media/image120.png"/><Relationship Id="rId2" Type="http://schemas.openxmlformats.org/officeDocument/2006/relationships/slideLayout" Target="../slideLayouts/slideLayout5.xml"/><Relationship Id="rId1" Type="http://schemas.openxmlformats.org/officeDocument/2006/relationships/tags" Target="../tags/tag12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svg"/><Relationship Id="rId21" Type="http://schemas.openxmlformats.org/officeDocument/2006/relationships/image" Target="../media/image28.svg"/><Relationship Id="rId34" Type="http://schemas.openxmlformats.org/officeDocument/2006/relationships/image" Target="../media/image41.pn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33" Type="http://schemas.openxmlformats.org/officeDocument/2006/relationships/image" Target="../media/image40.svg"/><Relationship Id="rId38" Type="http://schemas.openxmlformats.org/officeDocument/2006/relationships/image" Target="../media/image45.png"/><Relationship Id="rId2" Type="http://schemas.openxmlformats.org/officeDocument/2006/relationships/slideLayout" Target="../slideLayouts/slideLayout18.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svg"/><Relationship Id="rId1" Type="http://schemas.openxmlformats.org/officeDocument/2006/relationships/tags" Target="../tags/tag78.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sv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png"/><Relationship Id="rId19" Type="http://schemas.openxmlformats.org/officeDocument/2006/relationships/image" Target="../media/image26.svg"/><Relationship Id="rId31" Type="http://schemas.openxmlformats.org/officeDocument/2006/relationships/image" Target="../media/image38.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svg"/><Relationship Id="rId30" Type="http://schemas.openxmlformats.org/officeDocument/2006/relationships/image" Target="../media/image37.png"/><Relationship Id="rId35" Type="http://schemas.openxmlformats.org/officeDocument/2006/relationships/image" Target="../media/image42.svg"/><Relationship Id="rId8" Type="http://schemas.openxmlformats.org/officeDocument/2006/relationships/image" Target="../media/image15.png"/><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notesSlide" Target="../notesSlides/notesSlide50.xml"/><Relationship Id="rId7" Type="http://schemas.openxmlformats.org/officeDocument/2006/relationships/image" Target="../media/image120.png"/><Relationship Id="rId2" Type="http://schemas.openxmlformats.org/officeDocument/2006/relationships/slideLayout" Target="../slideLayouts/slideLayout5.xml"/><Relationship Id="rId1" Type="http://schemas.openxmlformats.org/officeDocument/2006/relationships/tags" Target="../tags/tag12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51.xml"/><Relationship Id="rId7" Type="http://schemas.openxmlformats.org/officeDocument/2006/relationships/image" Target="../media/image125.svg"/><Relationship Id="rId2" Type="http://schemas.openxmlformats.org/officeDocument/2006/relationships/slideLayout" Target="../slideLayouts/slideLayout18.xml"/><Relationship Id="rId1" Type="http://schemas.openxmlformats.org/officeDocument/2006/relationships/tags" Target="../tags/tag124.xml"/><Relationship Id="rId6" Type="http://schemas.openxmlformats.org/officeDocument/2006/relationships/image" Target="../media/image124.png"/><Relationship Id="rId11" Type="http://schemas.openxmlformats.org/officeDocument/2006/relationships/image" Target="../media/image119.png"/><Relationship Id="rId5" Type="http://schemas.openxmlformats.org/officeDocument/2006/relationships/image" Target="../media/image121.svg"/><Relationship Id="rId10" Type="http://schemas.openxmlformats.org/officeDocument/2006/relationships/image" Target="../media/image118.png"/><Relationship Id="rId4" Type="http://schemas.openxmlformats.org/officeDocument/2006/relationships/image" Target="../media/image120.png"/><Relationship Id="rId9" Type="http://schemas.openxmlformats.org/officeDocument/2006/relationships/image" Target="../media/image117.png"/></Relationships>
</file>

<file path=ppt/slides/_rels/slide5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32.svg"/><Relationship Id="rId18" Type="http://schemas.openxmlformats.org/officeDocument/2006/relationships/image" Target="../media/image27.png"/><Relationship Id="rId26" Type="http://schemas.openxmlformats.org/officeDocument/2006/relationships/image" Target="../media/image120.png"/><Relationship Id="rId3" Type="http://schemas.openxmlformats.org/officeDocument/2006/relationships/notesSlide" Target="../notesSlides/notesSlide52.xml"/><Relationship Id="rId21" Type="http://schemas.openxmlformats.org/officeDocument/2006/relationships/image" Target="../media/image30.svg"/><Relationship Id="rId7" Type="http://schemas.openxmlformats.org/officeDocument/2006/relationships/image" Target="../media/image18.svg"/><Relationship Id="rId12" Type="http://schemas.openxmlformats.org/officeDocument/2006/relationships/image" Target="../media/image31.png"/><Relationship Id="rId17" Type="http://schemas.openxmlformats.org/officeDocument/2006/relationships/image" Target="../media/image128.svg"/><Relationship Id="rId25" Type="http://schemas.openxmlformats.org/officeDocument/2006/relationships/image" Target="../media/image22.svg"/><Relationship Id="rId2" Type="http://schemas.openxmlformats.org/officeDocument/2006/relationships/slideLayout" Target="../slideLayouts/slideLayout18.xml"/><Relationship Id="rId16" Type="http://schemas.openxmlformats.org/officeDocument/2006/relationships/image" Target="../media/image127.png"/><Relationship Id="rId20" Type="http://schemas.openxmlformats.org/officeDocument/2006/relationships/image" Target="../media/image29.png"/><Relationship Id="rId1" Type="http://schemas.openxmlformats.org/officeDocument/2006/relationships/tags" Target="../tags/tag125.xml"/><Relationship Id="rId6" Type="http://schemas.openxmlformats.org/officeDocument/2006/relationships/image" Target="../media/image17.png"/><Relationship Id="rId11" Type="http://schemas.openxmlformats.org/officeDocument/2006/relationships/image" Target="../media/image104.svg"/><Relationship Id="rId24" Type="http://schemas.openxmlformats.org/officeDocument/2006/relationships/image" Target="../media/image21.png"/><Relationship Id="rId5" Type="http://schemas.openxmlformats.org/officeDocument/2006/relationships/image" Target="../media/image68.svg"/><Relationship Id="rId15" Type="http://schemas.openxmlformats.org/officeDocument/2006/relationships/image" Target="../media/image92.svg"/><Relationship Id="rId23" Type="http://schemas.openxmlformats.org/officeDocument/2006/relationships/image" Target="../media/image16.svg"/><Relationship Id="rId10" Type="http://schemas.openxmlformats.org/officeDocument/2006/relationships/image" Target="../media/image103.png"/><Relationship Id="rId19" Type="http://schemas.openxmlformats.org/officeDocument/2006/relationships/image" Target="../media/image28.svg"/><Relationship Id="rId4" Type="http://schemas.openxmlformats.org/officeDocument/2006/relationships/image" Target="../media/image67.png"/><Relationship Id="rId9" Type="http://schemas.openxmlformats.org/officeDocument/2006/relationships/image" Target="../media/image81.svg"/><Relationship Id="rId14" Type="http://schemas.openxmlformats.org/officeDocument/2006/relationships/image" Target="../media/image91.png"/><Relationship Id="rId22" Type="http://schemas.openxmlformats.org/officeDocument/2006/relationships/image" Target="../media/image15.png"/><Relationship Id="rId27" Type="http://schemas.openxmlformats.org/officeDocument/2006/relationships/image" Target="../media/image121.sv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126.xml"/><Relationship Id="rId4" Type="http://schemas.openxmlformats.org/officeDocument/2006/relationships/image" Target="../media/image66.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12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8.xml"/><Relationship Id="rId1" Type="http://schemas.openxmlformats.org/officeDocument/2006/relationships/tags" Target="../tags/tag129.xml"/><Relationship Id="rId4" Type="http://schemas.openxmlformats.org/officeDocument/2006/relationships/image" Target="../media/image129.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13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3.xml"/><Relationship Id="rId1" Type="http://schemas.openxmlformats.org/officeDocument/2006/relationships/tags" Target="../tags/tag13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9.xml"/><Relationship Id="rId5" Type="http://schemas.openxmlformats.org/officeDocument/2006/relationships/image" Target="../media/image48.tiff"/><Relationship Id="rId4" Type="http://schemas.openxmlformats.org/officeDocument/2006/relationships/image" Target="../media/image47.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81.xml"/><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82.xml"/><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latin typeface="+mj-lt"/>
              </a:rPr>
              <a:t>AWS Academy Cloud Architecting</a:t>
            </a:r>
          </a:p>
        </p:txBody>
      </p:sp>
      <p:sp>
        <p:nvSpPr>
          <p:cNvPr id="6" name="Title 5"/>
          <p:cNvSpPr>
            <a:spLocks noGrp="1"/>
          </p:cNvSpPr>
          <p:nvPr>
            <p:ph type="title"/>
          </p:nvPr>
        </p:nvSpPr>
        <p:spPr/>
        <p:txBody>
          <a:bodyPr/>
          <a:lstStyle/>
          <a:p>
            <a:r>
              <a:rPr lang="en-US" sz="5400" dirty="0">
                <a:latin typeface="+mj-lt"/>
              </a:rPr>
              <a:t>Module 11: Caching Content</a:t>
            </a:r>
          </a:p>
        </p:txBody>
      </p:sp>
      <p:sp>
        <p:nvSpPr>
          <p:cNvPr id="3" name="TextBox 2">
            <a:extLst>
              <a:ext uri="{FF2B5EF4-FFF2-40B4-BE49-F238E27FC236}">
                <a16:creationId xmlns:a16="http://schemas.microsoft.com/office/drawing/2014/main" id="{06A6D384-6D2E-7D43-A879-7905EC93D215}"/>
              </a:ext>
              <a:ext uri="{C183D7F6-B498-43B3-948B-1728B52AA6E4}">
                <adec:decorative xmlns:adec="http://schemas.microsoft.com/office/drawing/2017/decorative" val="0"/>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204A-4FD1-7241-BA94-C5274500B13C}"/>
              </a:ext>
            </a:extLst>
          </p:cNvPr>
          <p:cNvSpPr>
            <a:spLocks noGrp="1"/>
          </p:cNvSpPr>
          <p:nvPr>
            <p:ph type="title"/>
          </p:nvPr>
        </p:nvSpPr>
        <p:spPr/>
        <p:txBody>
          <a:bodyPr/>
          <a:lstStyle/>
          <a:p>
            <a:r>
              <a:rPr lang="en-US" dirty="0"/>
              <a:t>Cache example (2 of 2)</a:t>
            </a:r>
          </a:p>
        </p:txBody>
      </p:sp>
      <p:sp>
        <p:nvSpPr>
          <p:cNvPr id="27" name="TextBox 26">
            <a:extLst>
              <a:ext uri="{FF2B5EF4-FFF2-40B4-BE49-F238E27FC236}">
                <a16:creationId xmlns:a16="http://schemas.microsoft.com/office/drawing/2014/main" id="{341D37BB-35CF-D845-A797-D5CAB12EBF98}"/>
              </a:ext>
            </a:extLst>
          </p:cNvPr>
          <p:cNvSpPr txBox="1"/>
          <p:nvPr/>
        </p:nvSpPr>
        <p:spPr>
          <a:xfrm>
            <a:off x="3894667" y="1808540"/>
            <a:ext cx="4402667" cy="430887"/>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Travel time = 2 minutes</a:t>
            </a:r>
          </a:p>
        </p:txBody>
      </p:sp>
      <p:grpSp>
        <p:nvGrpSpPr>
          <p:cNvPr id="6" name="Group 5" descr="arrow from your house to storage unit, and from storage unit to your house.">
            <a:extLst>
              <a:ext uri="{FF2B5EF4-FFF2-40B4-BE49-F238E27FC236}">
                <a16:creationId xmlns:a16="http://schemas.microsoft.com/office/drawing/2014/main" id="{0036EC80-4A28-4163-A604-C261556C28B7}"/>
              </a:ext>
            </a:extLst>
          </p:cNvPr>
          <p:cNvGrpSpPr/>
          <p:nvPr/>
        </p:nvGrpSpPr>
        <p:grpSpPr>
          <a:xfrm>
            <a:off x="901623" y="2423669"/>
            <a:ext cx="10388754" cy="2752145"/>
            <a:chOff x="901623" y="2423669"/>
            <a:chExt cx="10388754" cy="2752145"/>
          </a:xfrm>
        </p:grpSpPr>
        <p:sp>
          <p:nvSpPr>
            <p:cNvPr id="39" name="TextBox 38">
              <a:extLst>
                <a:ext uri="{FF2B5EF4-FFF2-40B4-BE49-F238E27FC236}">
                  <a16:creationId xmlns:a16="http://schemas.microsoft.com/office/drawing/2014/main" id="{E511096F-7F87-4D29-BC9D-8E85C681A752}"/>
                </a:ext>
              </a:extLst>
            </p:cNvPr>
            <p:cNvSpPr txBox="1"/>
            <p:nvPr/>
          </p:nvSpPr>
          <p:spPr>
            <a:xfrm>
              <a:off x="980657" y="4406373"/>
              <a:ext cx="1809788" cy="430887"/>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Your house</a:t>
              </a:r>
            </a:p>
          </p:txBody>
        </p:sp>
        <p:pic>
          <p:nvPicPr>
            <p:cNvPr id="41" name="Picture 40">
              <a:extLst>
                <a:ext uri="{FF2B5EF4-FFF2-40B4-BE49-F238E27FC236}">
                  <a16:creationId xmlns:a16="http://schemas.microsoft.com/office/drawing/2014/main" id="{6E98A798-D7D4-4AC2-9AC6-D1F30A8F819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333348" y="2423669"/>
              <a:ext cx="1957029" cy="1957029"/>
            </a:xfrm>
            <a:prstGeom prst="rect">
              <a:avLst/>
            </a:prstGeom>
            <a:noFill/>
          </p:spPr>
        </p:pic>
        <p:sp>
          <p:nvSpPr>
            <p:cNvPr id="42" name="TextBox 41">
              <a:extLst>
                <a:ext uri="{FF2B5EF4-FFF2-40B4-BE49-F238E27FC236}">
                  <a16:creationId xmlns:a16="http://schemas.microsoft.com/office/drawing/2014/main" id="{8FCC1FD4-702C-44CB-9469-CD981591039E}"/>
                </a:ext>
              </a:extLst>
            </p:cNvPr>
            <p:cNvSpPr txBox="1"/>
            <p:nvPr/>
          </p:nvSpPr>
          <p:spPr>
            <a:xfrm>
              <a:off x="9406968" y="4406373"/>
              <a:ext cx="1809788" cy="769441"/>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Hardware store</a:t>
              </a:r>
            </a:p>
          </p:txBody>
        </p:sp>
        <p:grpSp>
          <p:nvGrpSpPr>
            <p:cNvPr id="5" name="Group 4">
              <a:extLst>
                <a:ext uri="{FF2B5EF4-FFF2-40B4-BE49-F238E27FC236}">
                  <a16:creationId xmlns:a16="http://schemas.microsoft.com/office/drawing/2014/main" id="{D71D686C-2A71-4034-A116-D930FF74F897}"/>
                </a:ext>
              </a:extLst>
            </p:cNvPr>
            <p:cNvGrpSpPr/>
            <p:nvPr/>
          </p:nvGrpSpPr>
          <p:grpSpPr>
            <a:xfrm>
              <a:off x="901623" y="2928458"/>
              <a:ext cx="4064153" cy="1452240"/>
              <a:chOff x="901623" y="2928458"/>
              <a:chExt cx="4064153" cy="1452240"/>
            </a:xfrm>
          </p:grpSpPr>
          <p:pic>
            <p:nvPicPr>
              <p:cNvPr id="40" name="Picture 39">
                <a:extLst>
                  <a:ext uri="{FF2B5EF4-FFF2-40B4-BE49-F238E27FC236}">
                    <a16:creationId xmlns:a16="http://schemas.microsoft.com/office/drawing/2014/main" id="{CC6CDBB1-B730-438B-B565-2078F259B7EF}"/>
                  </a:ext>
                  <a:ext uri="{C183D7F6-B498-43B3-948B-1728B52AA6E4}">
                    <adec:decorative xmlns:adec="http://schemas.microsoft.com/office/drawing/2017/decorative" val="1"/>
                  </a:ext>
                </a:extLst>
              </p:cNvPr>
              <p:cNvPicPr>
                <a:picLocks noChangeAspect="1"/>
              </p:cNvPicPr>
              <p:nvPr/>
            </p:nvPicPr>
            <p:blipFill rotWithShape="1">
              <a:blip r:embed="rId5"/>
              <a:srcRect t="11964" b="14237"/>
              <a:stretch/>
            </p:blipFill>
            <p:spPr>
              <a:xfrm>
                <a:off x="901623" y="2928458"/>
                <a:ext cx="1967856" cy="1452240"/>
              </a:xfrm>
              <a:prstGeom prst="rect">
                <a:avLst/>
              </a:prstGeom>
              <a:noFill/>
            </p:spPr>
          </p:pic>
          <p:cxnSp>
            <p:nvCxnSpPr>
              <p:cNvPr id="16" name="Straight Arrow Connector 15">
                <a:extLst>
                  <a:ext uri="{FF2B5EF4-FFF2-40B4-BE49-F238E27FC236}">
                    <a16:creationId xmlns:a16="http://schemas.microsoft.com/office/drawing/2014/main" id="{A116FB06-0131-0549-ADF2-BD07648C6407}"/>
                  </a:ext>
                  <a:ext uri="{C183D7F6-B498-43B3-948B-1728B52AA6E4}">
                    <adec:decorative xmlns:adec="http://schemas.microsoft.com/office/drawing/2017/decorative" val="1"/>
                  </a:ext>
                </a:extLst>
              </p:cNvPr>
              <p:cNvCxnSpPr>
                <a:cxnSpLocks/>
              </p:cNvCxnSpPr>
              <p:nvPr/>
            </p:nvCxnSpPr>
            <p:spPr>
              <a:xfrm>
                <a:off x="2935466" y="3826934"/>
                <a:ext cx="1089124"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12CCD34-454D-F64A-A2A9-08CA84BAC974}"/>
                  </a:ext>
                  <a:ext uri="{C183D7F6-B498-43B3-948B-1728B52AA6E4}">
                    <adec:decorative xmlns:adec="http://schemas.microsoft.com/office/drawing/2017/decorative" val="1"/>
                  </a:ext>
                </a:extLst>
              </p:cNvPr>
              <p:cNvCxnSpPr>
                <a:cxnSpLocks/>
              </p:cNvCxnSpPr>
              <p:nvPr/>
            </p:nvCxnSpPr>
            <p:spPr>
              <a:xfrm flipH="1">
                <a:off x="2935466" y="4064001"/>
                <a:ext cx="1089124"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6972C9B-91D5-6941-ABDF-AB90F6C43EED}"/>
                  </a:ext>
                </a:extLst>
              </p:cNvPr>
              <p:cNvGrpSpPr/>
              <p:nvPr/>
            </p:nvGrpSpPr>
            <p:grpSpPr>
              <a:xfrm>
                <a:off x="4024590" y="3411332"/>
                <a:ext cx="941186" cy="729606"/>
                <a:chOff x="3896861" y="4648125"/>
                <a:chExt cx="941186" cy="729606"/>
              </a:xfrm>
            </p:grpSpPr>
            <p:grpSp>
              <p:nvGrpSpPr>
                <p:cNvPr id="19" name="Group 18">
                  <a:extLst>
                    <a:ext uri="{FF2B5EF4-FFF2-40B4-BE49-F238E27FC236}">
                      <a16:creationId xmlns:a16="http://schemas.microsoft.com/office/drawing/2014/main" id="{BF77778F-BD1C-3745-B77A-367D9F2A6C47}"/>
                    </a:ext>
                  </a:extLst>
                </p:cNvPr>
                <p:cNvGrpSpPr/>
                <p:nvPr/>
              </p:nvGrpSpPr>
              <p:grpSpPr>
                <a:xfrm>
                  <a:off x="3896861" y="4648125"/>
                  <a:ext cx="941186" cy="729606"/>
                  <a:chOff x="4909008" y="5162287"/>
                  <a:chExt cx="941186" cy="729606"/>
                </a:xfrm>
              </p:grpSpPr>
              <p:sp>
                <p:nvSpPr>
                  <p:cNvPr id="24" name="Rectangle 23">
                    <a:extLst>
                      <a:ext uri="{FF2B5EF4-FFF2-40B4-BE49-F238E27FC236}">
                        <a16:creationId xmlns:a16="http://schemas.microsoft.com/office/drawing/2014/main" id="{B7ED8858-24CA-E24D-A222-8760205C7EA8}"/>
                      </a:ext>
                      <a:ext uri="{C183D7F6-B498-43B3-948B-1728B52AA6E4}">
                        <adec:decorative xmlns:adec="http://schemas.microsoft.com/office/drawing/2017/decorative" val="1"/>
                      </a:ext>
                    </a:extLst>
                  </p:cNvPr>
                  <p:cNvSpPr/>
                  <p:nvPr/>
                </p:nvSpPr>
                <p:spPr>
                  <a:xfrm>
                    <a:off x="5026969" y="5243059"/>
                    <a:ext cx="707651" cy="584387"/>
                  </a:xfrm>
                  <a:prstGeom prst="rect">
                    <a:avLst/>
                  </a:prstGeom>
                  <a:solidFill>
                    <a:schemeClr val="bg1">
                      <a:lumMod val="95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6C689119-749F-AD48-B8B0-6289B6192CAE}"/>
                      </a:ext>
                      <a:ext uri="{C183D7F6-B498-43B3-948B-1728B52AA6E4}">
                        <adec:decorative xmlns:adec="http://schemas.microsoft.com/office/drawing/2017/decorative" val="1"/>
                      </a:ext>
                    </a:extLst>
                  </p:cNvPr>
                  <p:cNvSpPr/>
                  <p:nvPr/>
                </p:nvSpPr>
                <p:spPr>
                  <a:xfrm>
                    <a:off x="4909008" y="5162287"/>
                    <a:ext cx="941186" cy="178981"/>
                  </a:xfrm>
                  <a:prstGeom prst="trapezoid">
                    <a:avLst/>
                  </a:prstGeom>
                  <a:solidFill>
                    <a:schemeClr val="bg1">
                      <a:lumMod val="65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89B976-0451-F146-ACFE-F266195F1B69}"/>
                      </a:ext>
                    </a:extLst>
                  </p:cNvPr>
                  <p:cNvSpPr/>
                  <p:nvPr/>
                </p:nvSpPr>
                <p:spPr>
                  <a:xfrm>
                    <a:off x="5232715" y="5405716"/>
                    <a:ext cx="296160" cy="486177"/>
                  </a:xfrm>
                  <a:prstGeom prst="rect">
                    <a:avLst/>
                  </a:prstGeom>
                  <a:solidFill>
                    <a:schemeClr val="accent4"/>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849D61E-012E-A34A-A7EE-B94ED4068420}"/>
                      </a:ext>
                    </a:extLst>
                  </p:cNvPr>
                  <p:cNvSpPr/>
                  <p:nvPr/>
                </p:nvSpPr>
                <p:spPr>
                  <a:xfrm>
                    <a:off x="5273173" y="5449450"/>
                    <a:ext cx="215244" cy="442443"/>
                  </a:xfrm>
                  <a:prstGeom prst="rect">
                    <a:avLst/>
                  </a:prstGeom>
                  <a:solidFill>
                    <a:schemeClr val="accent4">
                      <a:lumMod val="60000"/>
                      <a:lumOff val="4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20E30CA5-B984-8F4B-9AEB-53A86DA4F05A}"/>
                      </a:ext>
                    </a:extLst>
                  </p:cNvPr>
                  <p:cNvGrpSpPr/>
                  <p:nvPr/>
                </p:nvGrpSpPr>
                <p:grpSpPr>
                  <a:xfrm>
                    <a:off x="5304636" y="5488022"/>
                    <a:ext cx="149930" cy="192670"/>
                    <a:chOff x="5320608" y="5487112"/>
                    <a:chExt cx="149930" cy="192670"/>
                  </a:xfrm>
                </p:grpSpPr>
                <p:sp>
                  <p:nvSpPr>
                    <p:cNvPr id="33" name="Rectangle 32">
                      <a:extLst>
                        <a:ext uri="{FF2B5EF4-FFF2-40B4-BE49-F238E27FC236}">
                          <a16:creationId xmlns:a16="http://schemas.microsoft.com/office/drawing/2014/main" id="{7A102B79-C011-654D-800A-6F996ACC1B82}"/>
                        </a:ext>
                      </a:extLst>
                    </p:cNvPr>
                    <p:cNvSpPr/>
                    <p:nvPr/>
                  </p:nvSpPr>
                  <p:spPr>
                    <a:xfrm>
                      <a:off x="5320608" y="5488932"/>
                      <a:ext cx="58993" cy="190850"/>
                    </a:xfrm>
                    <a:prstGeom prst="rect">
                      <a:avLst/>
                    </a:prstGeom>
                    <a:solidFill>
                      <a:schemeClr val="accent4">
                        <a:lumMod val="20000"/>
                        <a:lumOff val="8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CD55E00-30C8-1941-9C51-054570554C19}"/>
                        </a:ext>
                      </a:extLst>
                    </p:cNvPr>
                    <p:cNvSpPr/>
                    <p:nvPr/>
                  </p:nvSpPr>
                  <p:spPr>
                    <a:xfrm>
                      <a:off x="5411545" y="5487112"/>
                      <a:ext cx="58993" cy="190850"/>
                    </a:xfrm>
                    <a:prstGeom prst="rect">
                      <a:avLst/>
                    </a:prstGeom>
                    <a:solidFill>
                      <a:schemeClr val="accent4">
                        <a:lumMod val="20000"/>
                        <a:lumOff val="8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 name="Rectangle 22">
                  <a:extLst>
                    <a:ext uri="{FF2B5EF4-FFF2-40B4-BE49-F238E27FC236}">
                      <a16:creationId xmlns:a16="http://schemas.microsoft.com/office/drawing/2014/main" id="{3891861D-826A-7E48-A051-1674023233B6}"/>
                    </a:ext>
                  </a:extLst>
                </p:cNvPr>
                <p:cNvSpPr/>
                <p:nvPr/>
              </p:nvSpPr>
              <p:spPr>
                <a:xfrm rot="5400000">
                  <a:off x="4344594" y="5194093"/>
                  <a:ext cx="45719" cy="321558"/>
                </a:xfrm>
                <a:prstGeom prst="rect">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5" name="TextBox 34">
              <a:extLst>
                <a:ext uri="{FF2B5EF4-FFF2-40B4-BE49-F238E27FC236}">
                  <a16:creationId xmlns:a16="http://schemas.microsoft.com/office/drawing/2014/main" id="{811B699C-7CC6-9B48-A7FE-081A7F586371}"/>
                </a:ext>
              </a:extLst>
            </p:cNvPr>
            <p:cNvSpPr txBox="1"/>
            <p:nvPr/>
          </p:nvSpPr>
          <p:spPr>
            <a:xfrm>
              <a:off x="3544820" y="4406373"/>
              <a:ext cx="1809788" cy="430887"/>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Storage unit</a:t>
              </a:r>
            </a:p>
          </p:txBody>
        </p:sp>
      </p:grpSp>
      <p:sp>
        <p:nvSpPr>
          <p:cNvPr id="3" name="Footer Placeholder 2">
            <a:extLst>
              <a:ext uri="{FF2B5EF4-FFF2-40B4-BE49-F238E27FC236}">
                <a16:creationId xmlns:a16="http://schemas.microsoft.com/office/drawing/2014/main" id="{664B75D6-6E16-4091-B203-C86F00B0C27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AB2D5064-C7B8-4E5B-A80D-66C464CFB1D6}"/>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4032830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B4DF-8C4E-7E49-8996-4EDD94F901D9}"/>
              </a:ext>
            </a:extLst>
          </p:cNvPr>
          <p:cNvSpPr>
            <a:spLocks noGrp="1"/>
          </p:cNvSpPr>
          <p:nvPr>
            <p:ph type="title"/>
          </p:nvPr>
        </p:nvSpPr>
        <p:spPr/>
        <p:txBody>
          <a:bodyPr/>
          <a:lstStyle/>
          <a:p>
            <a:r>
              <a:rPr lang="en-US" dirty="0"/>
              <a:t>What should you cache?</a:t>
            </a:r>
          </a:p>
        </p:txBody>
      </p:sp>
      <p:pic>
        <p:nvPicPr>
          <p:cNvPr id="12" name="Picture 11">
            <a:extLst>
              <a:ext uri="{FF2B5EF4-FFF2-40B4-BE49-F238E27FC236}">
                <a16:creationId xmlns:a16="http://schemas.microsoft.com/office/drawing/2014/main" id="{D5240FC2-5B99-2144-865E-6DBFD09C6BD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287023" y="2015065"/>
            <a:ext cx="988839" cy="988839"/>
          </a:xfrm>
          <a:prstGeom prst="rect">
            <a:avLst/>
          </a:prstGeom>
        </p:spPr>
      </p:pic>
      <p:sp>
        <p:nvSpPr>
          <p:cNvPr id="5" name="TextBox 4">
            <a:extLst>
              <a:ext uri="{FF2B5EF4-FFF2-40B4-BE49-F238E27FC236}">
                <a16:creationId xmlns:a16="http://schemas.microsoft.com/office/drawing/2014/main" id="{A5417B27-4480-3044-A612-1F3AB2E07FF2}"/>
              </a:ext>
            </a:extLst>
          </p:cNvPr>
          <p:cNvSpPr txBox="1"/>
          <p:nvPr/>
        </p:nvSpPr>
        <p:spPr>
          <a:xfrm>
            <a:off x="2617878" y="2309429"/>
            <a:ext cx="8052779"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Data that requires a slow and expensive query to acquire</a:t>
            </a:r>
          </a:p>
        </p:txBody>
      </p:sp>
      <p:pic>
        <p:nvPicPr>
          <p:cNvPr id="14" name="Picture 13">
            <a:extLst>
              <a:ext uri="{FF2B5EF4-FFF2-40B4-BE49-F238E27FC236}">
                <a16:creationId xmlns:a16="http://schemas.microsoft.com/office/drawing/2014/main" id="{F8F4D2CB-0103-3648-8FC6-B9EE4649378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287024" y="3356151"/>
            <a:ext cx="988836" cy="988838"/>
          </a:xfrm>
          <a:prstGeom prst="rect">
            <a:avLst/>
          </a:prstGeom>
        </p:spPr>
      </p:pic>
      <p:sp>
        <p:nvSpPr>
          <p:cNvPr id="7" name="TextBox 6">
            <a:extLst>
              <a:ext uri="{FF2B5EF4-FFF2-40B4-BE49-F238E27FC236}">
                <a16:creationId xmlns:a16="http://schemas.microsoft.com/office/drawing/2014/main" id="{03749B6E-94B3-3240-A414-51F10E55AAA2}"/>
              </a:ext>
            </a:extLst>
          </p:cNvPr>
          <p:cNvSpPr txBox="1"/>
          <p:nvPr/>
        </p:nvSpPr>
        <p:spPr>
          <a:xfrm>
            <a:off x="2617878" y="3496627"/>
            <a:ext cx="8331198" cy="707886"/>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Relatively static and frequently accessed data—for example, a profile for your social media website</a:t>
            </a:r>
          </a:p>
        </p:txBody>
      </p:sp>
      <p:pic>
        <p:nvPicPr>
          <p:cNvPr id="16" name="Picture 15">
            <a:extLst>
              <a:ext uri="{FF2B5EF4-FFF2-40B4-BE49-F238E27FC236}">
                <a16:creationId xmlns:a16="http://schemas.microsoft.com/office/drawing/2014/main" id="{D9AD0708-59E0-A749-831D-2F809144CD0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242927" y="4697235"/>
            <a:ext cx="1077030" cy="1077030"/>
          </a:xfrm>
          <a:prstGeom prst="rect">
            <a:avLst/>
          </a:prstGeom>
        </p:spPr>
      </p:pic>
      <p:sp>
        <p:nvSpPr>
          <p:cNvPr id="8" name="TextBox 7">
            <a:extLst>
              <a:ext uri="{FF2B5EF4-FFF2-40B4-BE49-F238E27FC236}">
                <a16:creationId xmlns:a16="http://schemas.microsoft.com/office/drawing/2014/main" id="{07FA89A8-AC22-FE46-8552-6251EE25F152}"/>
              </a:ext>
            </a:extLst>
          </p:cNvPr>
          <p:cNvSpPr txBox="1"/>
          <p:nvPr/>
        </p:nvSpPr>
        <p:spPr>
          <a:xfrm>
            <a:off x="2617878" y="4881807"/>
            <a:ext cx="8331198" cy="707886"/>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Information that can be stale for some time, such as a publicly traded stock price</a:t>
            </a:r>
          </a:p>
        </p:txBody>
      </p:sp>
      <p:sp>
        <p:nvSpPr>
          <p:cNvPr id="3" name="Footer Placeholder 2">
            <a:extLst>
              <a:ext uri="{FF2B5EF4-FFF2-40B4-BE49-F238E27FC236}">
                <a16:creationId xmlns:a16="http://schemas.microsoft.com/office/drawing/2014/main" id="{A0FF0A63-6DA1-4A44-9C75-D1823A44C2C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644BE1C3-9CCD-4F0B-AFEA-1B179F2188DC}"/>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3001051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DB5C-C485-C342-8863-1ACCFE4AE2C4}"/>
              </a:ext>
            </a:extLst>
          </p:cNvPr>
          <p:cNvSpPr>
            <a:spLocks noGrp="1"/>
          </p:cNvSpPr>
          <p:nvPr>
            <p:ph type="title"/>
          </p:nvPr>
        </p:nvSpPr>
        <p:spPr/>
        <p:txBody>
          <a:bodyPr>
            <a:noAutofit/>
          </a:bodyPr>
          <a:lstStyle/>
          <a:p>
            <a:r>
              <a:rPr lang="en-US" dirty="0"/>
              <a:t>Benefits of caching</a:t>
            </a:r>
          </a:p>
        </p:txBody>
      </p:sp>
      <p:pic>
        <p:nvPicPr>
          <p:cNvPr id="9" name="Picture 8">
            <a:extLst>
              <a:ext uri="{FF2B5EF4-FFF2-40B4-BE49-F238E27FC236}">
                <a16:creationId xmlns:a16="http://schemas.microsoft.com/office/drawing/2014/main" id="{915F70A5-0C71-3B44-950D-F2F824CF577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67631" y="2608286"/>
            <a:ext cx="1633538" cy="1633538"/>
          </a:xfrm>
          <a:prstGeom prst="rect">
            <a:avLst/>
          </a:prstGeom>
        </p:spPr>
      </p:pic>
      <p:sp>
        <p:nvSpPr>
          <p:cNvPr id="5" name="TextBox 4">
            <a:extLst>
              <a:ext uri="{FF2B5EF4-FFF2-40B4-BE49-F238E27FC236}">
                <a16:creationId xmlns:a16="http://schemas.microsoft.com/office/drawing/2014/main" id="{55948B90-C6D4-4D4C-A546-4BFB4A7A7A35}"/>
              </a:ext>
            </a:extLst>
          </p:cNvPr>
          <p:cNvSpPr txBox="1"/>
          <p:nvPr/>
        </p:nvSpPr>
        <p:spPr>
          <a:xfrm>
            <a:off x="635000" y="4351867"/>
            <a:ext cx="3098800"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Improves application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speed</a:t>
            </a:r>
          </a:p>
        </p:txBody>
      </p:sp>
      <p:pic>
        <p:nvPicPr>
          <p:cNvPr id="13" name="Picture 12">
            <a:extLst>
              <a:ext uri="{FF2B5EF4-FFF2-40B4-BE49-F238E27FC236}">
                <a16:creationId xmlns:a16="http://schemas.microsoft.com/office/drawing/2014/main" id="{FDF859ED-B6DD-A140-8E2C-76A9ABDC98B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319889" y="2667047"/>
            <a:ext cx="1564276" cy="1516017"/>
          </a:xfrm>
          <a:prstGeom prst="rect">
            <a:avLst/>
          </a:prstGeom>
        </p:spPr>
      </p:pic>
      <p:sp>
        <p:nvSpPr>
          <p:cNvPr id="6" name="TextBox 5">
            <a:extLst>
              <a:ext uri="{FF2B5EF4-FFF2-40B4-BE49-F238E27FC236}">
                <a16:creationId xmlns:a16="http://schemas.microsoft.com/office/drawing/2014/main" id="{96831B48-9483-C548-ABB4-67BD7DE6B651}"/>
              </a:ext>
            </a:extLst>
          </p:cNvPr>
          <p:cNvSpPr txBox="1"/>
          <p:nvPr/>
        </p:nvSpPr>
        <p:spPr>
          <a:xfrm>
            <a:off x="4779639" y="4351867"/>
            <a:ext cx="2644776"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Reduces response latency</a:t>
            </a:r>
          </a:p>
        </p:txBody>
      </p:sp>
      <p:pic>
        <p:nvPicPr>
          <p:cNvPr id="11" name="Picture 10">
            <a:extLst>
              <a:ext uri="{FF2B5EF4-FFF2-40B4-BE49-F238E27FC236}">
                <a16:creationId xmlns:a16="http://schemas.microsoft.com/office/drawing/2014/main" id="{1FE24E26-92CF-9E48-A6A2-A8B47CF113D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371446" y="2810428"/>
            <a:ext cx="1229254" cy="1229254"/>
          </a:xfrm>
          <a:prstGeom prst="rect">
            <a:avLst/>
          </a:prstGeom>
        </p:spPr>
      </p:pic>
      <p:sp>
        <p:nvSpPr>
          <p:cNvPr id="7" name="TextBox 6">
            <a:extLst>
              <a:ext uri="{FF2B5EF4-FFF2-40B4-BE49-F238E27FC236}">
                <a16:creationId xmlns:a16="http://schemas.microsoft.com/office/drawing/2014/main" id="{3C11BC58-9270-5D4D-A60C-1B073626EAB2}"/>
              </a:ext>
            </a:extLst>
          </p:cNvPr>
          <p:cNvSpPr txBox="1"/>
          <p:nvPr/>
        </p:nvSpPr>
        <p:spPr>
          <a:xfrm>
            <a:off x="8436673" y="4351867"/>
            <a:ext cx="3098800"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Reduces database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access time</a:t>
            </a:r>
          </a:p>
        </p:txBody>
      </p:sp>
      <p:sp>
        <p:nvSpPr>
          <p:cNvPr id="3" name="Footer Placeholder 2">
            <a:extLst>
              <a:ext uri="{FF2B5EF4-FFF2-40B4-BE49-F238E27FC236}">
                <a16:creationId xmlns:a16="http://schemas.microsoft.com/office/drawing/2014/main" id="{BC3FB5CD-6842-4822-8E23-9720FB0799B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E7E8C04D-F89B-4D99-8844-A3705211E78E}"/>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60690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throughout the data journey</a:t>
            </a:r>
          </a:p>
        </p:txBody>
      </p:sp>
      <p:grpSp>
        <p:nvGrpSpPr>
          <p:cNvPr id="6" name="Group 5" descr="data flows from the end user to internet or edge location, to application server, to database, and back to end user.">
            <a:extLst>
              <a:ext uri="{FF2B5EF4-FFF2-40B4-BE49-F238E27FC236}">
                <a16:creationId xmlns:a16="http://schemas.microsoft.com/office/drawing/2014/main" id="{79A61161-0719-4C0A-94BB-690893C8EF70}"/>
              </a:ext>
            </a:extLst>
          </p:cNvPr>
          <p:cNvGrpSpPr/>
          <p:nvPr/>
        </p:nvGrpSpPr>
        <p:grpSpPr>
          <a:xfrm>
            <a:off x="702885" y="1901453"/>
            <a:ext cx="10786230" cy="3977449"/>
            <a:chOff x="702885" y="1394824"/>
            <a:chExt cx="10786230" cy="3977449"/>
          </a:xfrm>
        </p:grpSpPr>
        <p:grpSp>
          <p:nvGrpSpPr>
            <p:cNvPr id="78" name="Group 77">
              <a:extLst>
                <a:ext uri="{FF2B5EF4-FFF2-40B4-BE49-F238E27FC236}">
                  <a16:creationId xmlns:a16="http://schemas.microsoft.com/office/drawing/2014/main" id="{64BBEF51-3BDF-4276-A7BB-DDE1F38F42D3}"/>
                </a:ext>
              </a:extLst>
            </p:cNvPr>
            <p:cNvGrpSpPr/>
            <p:nvPr/>
          </p:nvGrpSpPr>
          <p:grpSpPr>
            <a:xfrm>
              <a:off x="10227231" y="2547867"/>
              <a:ext cx="1261884" cy="1344797"/>
              <a:chOff x="10227231" y="2547867"/>
              <a:chExt cx="1261884" cy="1344797"/>
            </a:xfrm>
          </p:grpSpPr>
          <p:pic>
            <p:nvPicPr>
              <p:cNvPr id="28" name="Graphic 13">
                <a:extLst>
                  <a:ext uri="{FF2B5EF4-FFF2-40B4-BE49-F238E27FC236}">
                    <a16:creationId xmlns:a16="http://schemas.microsoft.com/office/drawing/2014/main" id="{944DE95A-7C95-1E4F-98C7-C689278759E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0975" y="2547867"/>
                <a:ext cx="914400" cy="914400"/>
              </a:xfrm>
              <a:prstGeom prst="rect">
                <a:avLst/>
              </a:prstGeom>
            </p:spPr>
          </p:pic>
          <p:sp>
            <p:nvSpPr>
              <p:cNvPr id="53" name="TextBox 52">
                <a:extLst>
                  <a:ext uri="{FF2B5EF4-FFF2-40B4-BE49-F238E27FC236}">
                    <a16:creationId xmlns:a16="http://schemas.microsoft.com/office/drawing/2014/main" id="{3EE25D1E-5423-4205-BBE6-8559877155FD}"/>
                  </a:ext>
                </a:extLst>
              </p:cNvPr>
              <p:cNvSpPr txBox="1"/>
              <p:nvPr/>
            </p:nvSpPr>
            <p:spPr>
              <a:xfrm>
                <a:off x="10227231" y="3492554"/>
                <a:ext cx="1261884" cy="400110"/>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Database</a:t>
                </a:r>
              </a:p>
            </p:txBody>
          </p:sp>
        </p:grpSp>
        <p:grpSp>
          <p:nvGrpSpPr>
            <p:cNvPr id="8" name="Group 7">
              <a:extLst>
                <a:ext uri="{FF2B5EF4-FFF2-40B4-BE49-F238E27FC236}">
                  <a16:creationId xmlns:a16="http://schemas.microsoft.com/office/drawing/2014/main" id="{8D487010-3181-4FD9-B5E3-0D8FBAFA7107}"/>
                </a:ext>
              </a:extLst>
            </p:cNvPr>
            <p:cNvGrpSpPr/>
            <p:nvPr/>
          </p:nvGrpSpPr>
          <p:grpSpPr>
            <a:xfrm>
              <a:off x="2573804" y="2913343"/>
              <a:ext cx="1371600" cy="323850"/>
              <a:chOff x="1855459" y="3071707"/>
              <a:chExt cx="1828800" cy="323850"/>
            </a:xfrm>
          </p:grpSpPr>
          <p:cxnSp>
            <p:nvCxnSpPr>
              <p:cNvPr id="24" name="Straight Connector 23"/>
              <p:cNvCxnSpPr>
                <a:cxnSpLocks/>
              </p:cNvCxnSpPr>
              <p:nvPr/>
            </p:nvCxnSpPr>
            <p:spPr>
              <a:xfrm>
                <a:off x="1855459" y="3071707"/>
                <a:ext cx="1828800" cy="0"/>
              </a:xfrm>
              <a:prstGeom prst="line">
                <a:avLst/>
              </a:prstGeom>
              <a:ln w="38100">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37DFAD-94CA-4533-AC2E-1A5B06324956}"/>
                  </a:ext>
                </a:extLst>
              </p:cNvPr>
              <p:cNvCxnSpPr>
                <a:cxnSpLocks/>
              </p:cNvCxnSpPr>
              <p:nvPr/>
            </p:nvCxnSpPr>
            <p:spPr>
              <a:xfrm>
                <a:off x="1855459" y="3395557"/>
                <a:ext cx="1828800" cy="0"/>
              </a:xfrm>
              <a:prstGeom prst="line">
                <a:avLst/>
              </a:prstGeom>
              <a:ln w="38100">
                <a:solidFill>
                  <a:schemeClr val="accent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3DEC4B7-1A9A-4077-BE3A-205A9DC9A1AE}"/>
                </a:ext>
              </a:extLst>
            </p:cNvPr>
            <p:cNvGrpSpPr/>
            <p:nvPr/>
          </p:nvGrpSpPr>
          <p:grpSpPr>
            <a:xfrm>
              <a:off x="702885" y="2703883"/>
              <a:ext cx="1689427" cy="2602813"/>
              <a:chOff x="109557" y="2703883"/>
              <a:chExt cx="1689427" cy="2602813"/>
            </a:xfrm>
          </p:grpSpPr>
          <p:grpSp>
            <p:nvGrpSpPr>
              <p:cNvPr id="42" name="Group 41"/>
              <p:cNvGrpSpPr/>
              <p:nvPr/>
            </p:nvGrpSpPr>
            <p:grpSpPr>
              <a:xfrm>
                <a:off x="1009985" y="2703883"/>
                <a:ext cx="788999" cy="1085572"/>
                <a:chOff x="1980508" y="1645953"/>
                <a:chExt cx="788999" cy="1085572"/>
              </a:xfrm>
            </p:grpSpPr>
            <p:pic>
              <p:nvPicPr>
                <p:cNvPr id="46" name="Graphic 21">
                  <a:extLst>
                    <a:ext uri="{FF2B5EF4-FFF2-40B4-BE49-F238E27FC236}">
                      <a16:creationId xmlns:a16="http://schemas.microsoft.com/office/drawing/2014/main" id="{CEFD119D-B31D-AD4E-89CE-C02267D2159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09247" y="1645953"/>
                  <a:ext cx="731520" cy="731520"/>
                </a:xfrm>
                <a:prstGeom prst="rect">
                  <a:avLst/>
                </a:prstGeom>
              </p:spPr>
            </p:pic>
            <p:sp>
              <p:nvSpPr>
                <p:cNvPr id="47" name="TextBox 46"/>
                <p:cNvSpPr txBox="1"/>
                <p:nvPr/>
              </p:nvSpPr>
              <p:spPr>
                <a:xfrm>
                  <a:off x="1980508" y="2392971"/>
                  <a:ext cx="788999"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Mobile</a:t>
                  </a:r>
                </a:p>
              </p:txBody>
            </p:sp>
          </p:grpSp>
          <p:grpSp>
            <p:nvGrpSpPr>
              <p:cNvPr id="43" name="Group 42"/>
              <p:cNvGrpSpPr/>
              <p:nvPr/>
            </p:nvGrpSpPr>
            <p:grpSpPr>
              <a:xfrm>
                <a:off x="109557" y="2703883"/>
                <a:ext cx="922047" cy="1078436"/>
                <a:chOff x="1913985" y="2970217"/>
                <a:chExt cx="922047" cy="1078436"/>
              </a:xfrm>
            </p:grpSpPr>
            <p:pic>
              <p:nvPicPr>
                <p:cNvPr id="44"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9247" y="2970217"/>
                  <a:ext cx="731520" cy="731520"/>
                </a:xfrm>
                <a:prstGeom prst="rect">
                  <a:avLst/>
                </a:prstGeom>
              </p:spPr>
            </p:pic>
            <p:sp>
              <p:nvSpPr>
                <p:cNvPr id="45" name="TextBox 44"/>
                <p:cNvSpPr txBox="1"/>
                <p:nvPr/>
              </p:nvSpPr>
              <p:spPr>
                <a:xfrm>
                  <a:off x="1913985" y="3710099"/>
                  <a:ext cx="922047"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Desktop</a:t>
                  </a:r>
                </a:p>
              </p:txBody>
            </p:sp>
          </p:grpSp>
          <p:grpSp>
            <p:nvGrpSpPr>
              <p:cNvPr id="7" name="Group 6">
                <a:extLst>
                  <a:ext uri="{FF2B5EF4-FFF2-40B4-BE49-F238E27FC236}">
                    <a16:creationId xmlns:a16="http://schemas.microsoft.com/office/drawing/2014/main" id="{6FD18CCC-D765-43CA-9ECA-586BD81FDBCC}"/>
                  </a:ext>
                </a:extLst>
              </p:cNvPr>
              <p:cNvGrpSpPr/>
              <p:nvPr/>
            </p:nvGrpSpPr>
            <p:grpSpPr>
              <a:xfrm>
                <a:off x="550278" y="4025954"/>
                <a:ext cx="941032" cy="1280742"/>
                <a:chOff x="492411" y="2850661"/>
                <a:chExt cx="941032" cy="1280742"/>
              </a:xfrm>
            </p:grpSpPr>
            <p:pic>
              <p:nvPicPr>
                <p:cNvPr id="57" name="Graphic 56">
                  <a:extLst>
                    <a:ext uri="{FF2B5EF4-FFF2-40B4-BE49-F238E27FC236}">
                      <a16:creationId xmlns:a16="http://schemas.microsoft.com/office/drawing/2014/main" id="{165F3A81-5B33-4E61-B059-AEF8B51C17A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492411" y="2850661"/>
                  <a:ext cx="941032" cy="914400"/>
                </a:xfrm>
                <a:prstGeom prst="rect">
                  <a:avLst/>
                </a:prstGeom>
              </p:spPr>
            </p:pic>
            <p:sp>
              <p:nvSpPr>
                <p:cNvPr id="3" name="TextBox 2">
                  <a:extLst>
                    <a:ext uri="{FF2B5EF4-FFF2-40B4-BE49-F238E27FC236}">
                      <a16:creationId xmlns:a16="http://schemas.microsoft.com/office/drawing/2014/main" id="{D9C80F82-D4D5-4EDE-8314-A49F3D19764D}"/>
                    </a:ext>
                  </a:extLst>
                </p:cNvPr>
                <p:cNvSpPr txBox="1"/>
                <p:nvPr/>
              </p:nvSpPr>
              <p:spPr>
                <a:xfrm>
                  <a:off x="625334" y="3792849"/>
                  <a:ext cx="67518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grpSp>
        </p:grpSp>
        <p:grpSp>
          <p:nvGrpSpPr>
            <p:cNvPr id="61" name="Group 60">
              <a:extLst>
                <a:ext uri="{FF2B5EF4-FFF2-40B4-BE49-F238E27FC236}">
                  <a16:creationId xmlns:a16="http://schemas.microsoft.com/office/drawing/2014/main" id="{CE6A4B55-0302-4303-B75E-3DD033CE9BDF}"/>
                </a:ext>
              </a:extLst>
            </p:cNvPr>
            <p:cNvGrpSpPr/>
            <p:nvPr/>
          </p:nvGrpSpPr>
          <p:grpSpPr>
            <a:xfrm>
              <a:off x="8674138" y="2833582"/>
              <a:ext cx="1371600" cy="323850"/>
              <a:chOff x="1855459" y="3071707"/>
              <a:chExt cx="1828800" cy="323850"/>
            </a:xfrm>
          </p:grpSpPr>
          <p:cxnSp>
            <p:nvCxnSpPr>
              <p:cNvPr id="62" name="Straight Connector 61">
                <a:extLst>
                  <a:ext uri="{FF2B5EF4-FFF2-40B4-BE49-F238E27FC236}">
                    <a16:creationId xmlns:a16="http://schemas.microsoft.com/office/drawing/2014/main" id="{082A65D9-C219-45AA-904C-F6C022CB6AA7}"/>
                  </a:ext>
                </a:extLst>
              </p:cNvPr>
              <p:cNvCxnSpPr>
                <a:cxnSpLocks/>
              </p:cNvCxnSpPr>
              <p:nvPr/>
            </p:nvCxnSpPr>
            <p:spPr>
              <a:xfrm>
                <a:off x="1855459" y="3071707"/>
                <a:ext cx="1828800" cy="0"/>
              </a:xfrm>
              <a:prstGeom prst="line">
                <a:avLst/>
              </a:prstGeom>
              <a:ln w="38100">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F3E9691-AAE1-4811-BAC9-C0A736AB167D}"/>
                  </a:ext>
                </a:extLst>
              </p:cNvPr>
              <p:cNvCxnSpPr>
                <a:cxnSpLocks/>
              </p:cNvCxnSpPr>
              <p:nvPr/>
            </p:nvCxnSpPr>
            <p:spPr>
              <a:xfrm>
                <a:off x="1855459" y="3395557"/>
                <a:ext cx="1828800" cy="0"/>
              </a:xfrm>
              <a:prstGeom prst="line">
                <a:avLst/>
              </a:prstGeom>
              <a:ln w="38100">
                <a:solidFill>
                  <a:schemeClr val="accent6"/>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6F1B1DE-32DB-4B3F-B8C9-FCD91599C005}"/>
                </a:ext>
              </a:extLst>
            </p:cNvPr>
            <p:cNvGrpSpPr/>
            <p:nvPr/>
          </p:nvGrpSpPr>
          <p:grpSpPr>
            <a:xfrm>
              <a:off x="4145945" y="2593008"/>
              <a:ext cx="4426325" cy="1581082"/>
              <a:chOff x="3993545" y="2619358"/>
              <a:chExt cx="4426325" cy="1581082"/>
            </a:xfrm>
          </p:grpSpPr>
          <p:grpSp>
            <p:nvGrpSpPr>
              <p:cNvPr id="76" name="Group 75">
                <a:extLst>
                  <a:ext uri="{FF2B5EF4-FFF2-40B4-BE49-F238E27FC236}">
                    <a16:creationId xmlns:a16="http://schemas.microsoft.com/office/drawing/2014/main" id="{2209F397-F7C7-4F90-B18D-F471BE164C5F}"/>
                  </a:ext>
                </a:extLst>
              </p:cNvPr>
              <p:cNvGrpSpPr/>
              <p:nvPr/>
            </p:nvGrpSpPr>
            <p:grpSpPr>
              <a:xfrm>
                <a:off x="3993545" y="2622061"/>
                <a:ext cx="1120820" cy="1578379"/>
                <a:chOff x="3993545" y="2622061"/>
                <a:chExt cx="1120820" cy="1578379"/>
              </a:xfrm>
            </p:grpSpPr>
            <p:pic>
              <p:nvPicPr>
                <p:cNvPr id="40" name="Graphic 17">
                  <a:extLst>
                    <a:ext uri="{FF2B5EF4-FFF2-40B4-BE49-F238E27FC236}">
                      <a16:creationId xmlns:a16="http://schemas.microsoft.com/office/drawing/2014/main" id="{641CE46E-77EE-EE41-99DB-F2FE0C986F6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96755" y="2622061"/>
                  <a:ext cx="914400" cy="914400"/>
                </a:xfrm>
                <a:prstGeom prst="rect">
                  <a:avLst/>
                </a:prstGeom>
              </p:spPr>
            </p:pic>
            <p:sp>
              <p:nvSpPr>
                <p:cNvPr id="50" name="TextBox 49">
                  <a:extLst>
                    <a:ext uri="{FF2B5EF4-FFF2-40B4-BE49-F238E27FC236}">
                      <a16:creationId xmlns:a16="http://schemas.microsoft.com/office/drawing/2014/main" id="{F6E5BF6A-F04B-4D26-9795-5DA241FF7124}"/>
                    </a:ext>
                  </a:extLst>
                </p:cNvPr>
                <p:cNvSpPr txBox="1"/>
                <p:nvPr/>
              </p:nvSpPr>
              <p:spPr>
                <a:xfrm>
                  <a:off x="3993545" y="3492554"/>
                  <a:ext cx="1120820"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Internet</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or edge</a:t>
                  </a:r>
                </a:p>
              </p:txBody>
            </p:sp>
          </p:grpSp>
          <p:grpSp>
            <p:nvGrpSpPr>
              <p:cNvPr id="77" name="Group 76">
                <a:extLst>
                  <a:ext uri="{FF2B5EF4-FFF2-40B4-BE49-F238E27FC236}">
                    <a16:creationId xmlns:a16="http://schemas.microsoft.com/office/drawing/2014/main" id="{97C964EB-2E81-4741-9000-562850D49193}"/>
                  </a:ext>
                </a:extLst>
              </p:cNvPr>
              <p:cNvGrpSpPr/>
              <p:nvPr/>
            </p:nvGrpSpPr>
            <p:grpSpPr>
              <a:xfrm>
                <a:off x="7055074" y="2619358"/>
                <a:ext cx="1364796" cy="1581082"/>
                <a:chOff x="7055074" y="2619358"/>
                <a:chExt cx="1364796" cy="1581082"/>
              </a:xfrm>
            </p:grpSpPr>
            <p:grpSp>
              <p:nvGrpSpPr>
                <p:cNvPr id="31" name="Group 30"/>
                <p:cNvGrpSpPr/>
                <p:nvPr/>
              </p:nvGrpSpPr>
              <p:grpSpPr>
                <a:xfrm>
                  <a:off x="7371712" y="2619358"/>
                  <a:ext cx="731520" cy="914400"/>
                  <a:chOff x="8550647" y="2053339"/>
                  <a:chExt cx="731520" cy="731520"/>
                </a:xfrm>
              </p:grpSpPr>
              <p:pic>
                <p:nvPicPr>
                  <p:cNvPr id="35"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50647" y="2053339"/>
                    <a:ext cx="731520" cy="731520"/>
                  </a:xfrm>
                  <a:prstGeom prst="rect">
                    <a:avLst/>
                  </a:prstGeom>
                </p:spPr>
              </p:pic>
              <p:sp>
                <p:nvSpPr>
                  <p:cNvPr id="33" name="TextBox 32"/>
                  <p:cNvSpPr txBox="1"/>
                  <p:nvPr/>
                </p:nvSpPr>
                <p:spPr>
                  <a:xfrm>
                    <a:off x="8659766" y="2205213"/>
                    <a:ext cx="51328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&lt;/&gt;</a:t>
                    </a:r>
                  </a:p>
                </p:txBody>
              </p:sp>
            </p:grpSp>
            <p:sp>
              <p:nvSpPr>
                <p:cNvPr id="52" name="TextBox 51">
                  <a:extLst>
                    <a:ext uri="{FF2B5EF4-FFF2-40B4-BE49-F238E27FC236}">
                      <a16:creationId xmlns:a16="http://schemas.microsoft.com/office/drawing/2014/main" id="{BD22EF13-11E3-4352-9B46-0B7E2A78FECC}"/>
                    </a:ext>
                  </a:extLst>
                </p:cNvPr>
                <p:cNvSpPr txBox="1"/>
                <p:nvPr/>
              </p:nvSpPr>
              <p:spPr>
                <a:xfrm>
                  <a:off x="7055074" y="3492554"/>
                  <a:ext cx="1364796"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Application</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server</a:t>
                  </a:r>
                </a:p>
              </p:txBody>
            </p:sp>
          </p:grpSp>
        </p:grpSp>
        <p:sp>
          <p:nvSpPr>
            <p:cNvPr id="20" name="TextBox 19">
              <a:extLst>
                <a:ext uri="{FF2B5EF4-FFF2-40B4-BE49-F238E27FC236}">
                  <a16:creationId xmlns:a16="http://schemas.microsoft.com/office/drawing/2014/main" id="{1B3ECA5B-02B9-486A-94F6-70C15CB90CD3}"/>
                </a:ext>
              </a:extLst>
            </p:cNvPr>
            <p:cNvSpPr txBox="1"/>
            <p:nvPr/>
          </p:nvSpPr>
          <p:spPr>
            <a:xfrm>
              <a:off x="5946072" y="1394824"/>
              <a:ext cx="604654"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71" name="TextBox 70">
              <a:extLst>
                <a:ext uri="{FF2B5EF4-FFF2-40B4-BE49-F238E27FC236}">
                  <a16:creationId xmlns:a16="http://schemas.microsoft.com/office/drawing/2014/main" id="{7A3D6C61-D1F7-4C17-9A0D-C30218D425D3}"/>
                </a:ext>
              </a:extLst>
            </p:cNvPr>
            <p:cNvSpPr txBox="1"/>
            <p:nvPr/>
          </p:nvSpPr>
          <p:spPr>
            <a:xfrm>
              <a:off x="5807413" y="4787498"/>
              <a:ext cx="88197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content</a:t>
              </a:r>
            </a:p>
          </p:txBody>
        </p:sp>
        <p:grpSp>
          <p:nvGrpSpPr>
            <p:cNvPr id="84" name="Group 83">
              <a:extLst>
                <a:ext uri="{FF2B5EF4-FFF2-40B4-BE49-F238E27FC236}">
                  <a16:creationId xmlns:a16="http://schemas.microsoft.com/office/drawing/2014/main" id="{6EA32910-606B-46C5-A513-5048F472EB73}"/>
                </a:ext>
              </a:extLst>
            </p:cNvPr>
            <p:cNvGrpSpPr/>
            <p:nvPr/>
          </p:nvGrpSpPr>
          <p:grpSpPr>
            <a:xfrm>
              <a:off x="4706354" y="1733378"/>
              <a:ext cx="1180096" cy="705022"/>
              <a:chOff x="4706354" y="1733378"/>
              <a:chExt cx="1180096" cy="705022"/>
            </a:xfrm>
          </p:grpSpPr>
          <p:cxnSp>
            <p:nvCxnSpPr>
              <p:cNvPr id="82" name="Straight Arrow Connector 81">
                <a:extLst>
                  <a:ext uri="{FF2B5EF4-FFF2-40B4-BE49-F238E27FC236}">
                    <a16:creationId xmlns:a16="http://schemas.microsoft.com/office/drawing/2014/main" id="{9C26FAF2-C5F1-4BFB-8068-A9BE370A21CE}"/>
                  </a:ext>
                </a:extLst>
              </p:cNvPr>
              <p:cNvCxnSpPr/>
              <p:nvPr/>
            </p:nvCxnSpPr>
            <p:spPr>
              <a:xfrm flipV="1">
                <a:off x="4706354" y="1733378"/>
                <a:ext cx="1027696" cy="55262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AD465CB-2A4E-4000-A55C-5F695C126B54}"/>
                  </a:ext>
                </a:extLst>
              </p:cNvPr>
              <p:cNvCxnSpPr/>
              <p:nvPr/>
            </p:nvCxnSpPr>
            <p:spPr>
              <a:xfrm flipV="1">
                <a:off x="4858754" y="1885778"/>
                <a:ext cx="1027696" cy="552622"/>
              </a:xfrm>
              <a:prstGeom prst="straightConnector1">
                <a:avLst/>
              </a:prstGeom>
              <a:ln w="38100">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39253A9C-73EE-450D-978D-71F4774A9AB3}"/>
                </a:ext>
              </a:extLst>
            </p:cNvPr>
            <p:cNvGrpSpPr/>
            <p:nvPr/>
          </p:nvGrpSpPr>
          <p:grpSpPr>
            <a:xfrm flipH="1">
              <a:off x="6679054" y="1733378"/>
              <a:ext cx="1180096" cy="705022"/>
              <a:chOff x="4706354" y="1733378"/>
              <a:chExt cx="1180096" cy="705022"/>
            </a:xfrm>
          </p:grpSpPr>
          <p:cxnSp>
            <p:nvCxnSpPr>
              <p:cNvPr id="86" name="Straight Arrow Connector 85">
                <a:extLst>
                  <a:ext uri="{FF2B5EF4-FFF2-40B4-BE49-F238E27FC236}">
                    <a16:creationId xmlns:a16="http://schemas.microsoft.com/office/drawing/2014/main" id="{8FDD6A06-2425-4B3E-9A1F-159722BBB5F9}"/>
                  </a:ext>
                </a:extLst>
              </p:cNvPr>
              <p:cNvCxnSpPr/>
              <p:nvPr/>
            </p:nvCxnSpPr>
            <p:spPr>
              <a:xfrm flipV="1">
                <a:off x="4706354" y="1733378"/>
                <a:ext cx="1027696" cy="552622"/>
              </a:xfrm>
              <a:prstGeom prst="straightConnector1">
                <a:avLst/>
              </a:prstGeom>
              <a:ln w="381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41BC521-CD3C-4AF8-A0F7-4CC5B9690843}"/>
                  </a:ext>
                </a:extLst>
              </p:cNvPr>
              <p:cNvCxnSpPr/>
              <p:nvPr/>
            </p:nvCxnSpPr>
            <p:spPr>
              <a:xfrm flipV="1">
                <a:off x="4858754" y="1885778"/>
                <a:ext cx="1027696" cy="552622"/>
              </a:xfrm>
              <a:prstGeom prst="straightConnector1">
                <a:avLst/>
              </a:prstGeom>
              <a:ln w="381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0" name="Straight Arrow Connector 89">
              <a:extLst>
                <a:ext uri="{FF2B5EF4-FFF2-40B4-BE49-F238E27FC236}">
                  <a16:creationId xmlns:a16="http://schemas.microsoft.com/office/drawing/2014/main" id="{90BDDDB9-84F2-46ED-A236-10C404032B3F}"/>
                </a:ext>
              </a:extLst>
            </p:cNvPr>
            <p:cNvCxnSpPr/>
            <p:nvPr/>
          </p:nvCxnSpPr>
          <p:spPr>
            <a:xfrm flipV="1">
              <a:off x="6863683" y="4324930"/>
              <a:ext cx="1027696" cy="552622"/>
            </a:xfrm>
            <a:prstGeom prst="straightConnector1">
              <a:avLst/>
            </a:prstGeom>
            <a:ln w="38100">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E2C2ABA-CC89-4CFF-81DB-4D38488E011E}"/>
                </a:ext>
              </a:extLst>
            </p:cNvPr>
            <p:cNvCxnSpPr/>
            <p:nvPr/>
          </p:nvCxnSpPr>
          <p:spPr>
            <a:xfrm flipH="1" flipV="1">
              <a:off x="4726409" y="4324930"/>
              <a:ext cx="1027696" cy="552622"/>
            </a:xfrm>
            <a:prstGeom prst="straightConnector1">
              <a:avLst/>
            </a:prstGeom>
            <a:ln w="381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2704687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n-lt"/>
              </a:rPr>
              <a:t>A cache provides high throughput, low-latency access to commonly accessed application data by storing the data in memory</a:t>
            </a:r>
          </a:p>
          <a:p>
            <a:r>
              <a:rPr lang="en-US" sz="2400" dirty="0">
                <a:latin typeface="+mn-lt"/>
              </a:rPr>
              <a:t>When you decide what data to cache, consider speed and expense, data and access patterns, and your application’s tolerance for stale data</a:t>
            </a:r>
          </a:p>
          <a:p>
            <a:r>
              <a:rPr lang="en-US" sz="2400" dirty="0">
                <a:latin typeface="+mn-lt"/>
              </a:rPr>
              <a:t>Caches can be applied and used throughout various layers of technology, including operating systems, networking layers, web applications, and databases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14</a:t>
            </a:fld>
            <a:endParaRPr lang="en-US" dirty="0"/>
          </a:p>
        </p:txBody>
      </p:sp>
    </p:spTree>
    <p:custDataLst>
      <p:tags r:id="rId1"/>
    </p:custDataLst>
    <p:extLst>
      <p:ext uri="{BB962C8B-B14F-4D97-AF65-F5344CB8AC3E}">
        <p14:creationId xmlns:p14="http://schemas.microsoft.com/office/powerpoint/2010/main" val="2426297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11: Caching Content</a:t>
            </a:r>
          </a:p>
        </p:txBody>
      </p:sp>
      <p:sp>
        <p:nvSpPr>
          <p:cNvPr id="2" name="Title 1"/>
          <p:cNvSpPr>
            <a:spLocks noGrp="1"/>
          </p:cNvSpPr>
          <p:nvPr>
            <p:ph type="title"/>
          </p:nvPr>
        </p:nvSpPr>
        <p:spPr/>
        <p:txBody>
          <a:bodyPr>
            <a:noAutofit/>
          </a:bodyPr>
          <a:lstStyle/>
          <a:p>
            <a:r>
              <a:rPr lang="en-US" sz="4000" dirty="0">
                <a:latin typeface="+mj-lt"/>
              </a:rPr>
              <a:t>Section 3: Edge caching</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575214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Network latency</a:t>
            </a:r>
          </a:p>
        </p:txBody>
      </p:sp>
      <p:grpSp>
        <p:nvGrpSpPr>
          <p:cNvPr id="3" name="Group 2" descr="multiple network hops between client and origin server.">
            <a:extLst>
              <a:ext uri="{FF2B5EF4-FFF2-40B4-BE49-F238E27FC236}">
                <a16:creationId xmlns:a16="http://schemas.microsoft.com/office/drawing/2014/main" id="{15631129-D9A0-4F54-B892-54C6FDB006F1}"/>
              </a:ext>
            </a:extLst>
          </p:cNvPr>
          <p:cNvGrpSpPr/>
          <p:nvPr/>
        </p:nvGrpSpPr>
        <p:grpSpPr>
          <a:xfrm>
            <a:off x="805668" y="1762800"/>
            <a:ext cx="10826450" cy="4162116"/>
            <a:chOff x="805668" y="1762800"/>
            <a:chExt cx="10826450" cy="4162116"/>
          </a:xfrm>
        </p:grpSpPr>
        <p:grpSp>
          <p:nvGrpSpPr>
            <p:cNvPr id="53" name="Group 52"/>
            <p:cNvGrpSpPr/>
            <p:nvPr/>
          </p:nvGrpSpPr>
          <p:grpSpPr>
            <a:xfrm>
              <a:off x="805668" y="4268357"/>
              <a:ext cx="1005840" cy="1375172"/>
              <a:chOff x="805668" y="4268357"/>
              <a:chExt cx="1005840" cy="1375172"/>
            </a:xfrm>
          </p:grpSpPr>
          <p:pic>
            <p:nvPicPr>
              <p:cNvPr id="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668" y="4268357"/>
                <a:ext cx="1005840" cy="1005840"/>
              </a:xfrm>
              <a:prstGeom prst="rect">
                <a:avLst/>
              </a:prstGeom>
            </p:spPr>
          </p:pic>
          <p:sp>
            <p:nvSpPr>
              <p:cNvPr id="9" name="TextBox 8"/>
              <p:cNvSpPr txBox="1"/>
              <p:nvPr/>
            </p:nvSpPr>
            <p:spPr>
              <a:xfrm>
                <a:off x="987827" y="5274197"/>
                <a:ext cx="64152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User</a:t>
                </a:r>
              </a:p>
            </p:txBody>
          </p:sp>
        </p:grpSp>
        <p:grpSp>
          <p:nvGrpSpPr>
            <p:cNvPr id="54" name="Group 53"/>
            <p:cNvGrpSpPr/>
            <p:nvPr/>
          </p:nvGrpSpPr>
          <p:grpSpPr>
            <a:xfrm>
              <a:off x="10152226" y="1762800"/>
              <a:ext cx="1479892" cy="1466612"/>
              <a:chOff x="10152226" y="1762800"/>
              <a:chExt cx="1479892" cy="1466612"/>
            </a:xfrm>
          </p:grpSpPr>
          <p:pic>
            <p:nvPicPr>
              <p:cNvPr id="6" name="Graphic 37">
                <a:extLst>
                  <a:ext uri="{FF2B5EF4-FFF2-40B4-BE49-F238E27FC236}">
                    <a16:creationId xmlns:a16="http://schemas.microsoft.com/office/drawing/2014/main" id="{AC408681-9425-934F-A27E-5D5DAE6D38A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43527" y="1762800"/>
                <a:ext cx="1097280" cy="1097280"/>
              </a:xfrm>
              <a:prstGeom prst="rect">
                <a:avLst/>
              </a:prstGeom>
            </p:spPr>
          </p:pic>
          <p:sp>
            <p:nvSpPr>
              <p:cNvPr id="11" name="TextBox 10"/>
              <p:cNvSpPr txBox="1"/>
              <p:nvPr/>
            </p:nvSpPr>
            <p:spPr>
              <a:xfrm>
                <a:off x="10152226" y="2860080"/>
                <a:ext cx="147989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Origin server</a:t>
                </a:r>
              </a:p>
            </p:txBody>
          </p:sp>
        </p:grpSp>
        <p:sp>
          <p:nvSpPr>
            <p:cNvPr id="12" name="Rectangle 11"/>
            <p:cNvSpPr/>
            <p:nvPr/>
          </p:nvSpPr>
          <p:spPr>
            <a:xfrm>
              <a:off x="3930396" y="3502940"/>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3" name="Rectangle 12"/>
            <p:cNvSpPr/>
            <p:nvPr/>
          </p:nvSpPr>
          <p:spPr>
            <a:xfrm>
              <a:off x="6638623" y="3066711"/>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4" name="Rectangle 13"/>
            <p:cNvSpPr/>
            <p:nvPr/>
          </p:nvSpPr>
          <p:spPr>
            <a:xfrm>
              <a:off x="5800423" y="4910223"/>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16" name="Straight Connector 15"/>
            <p:cNvCxnSpPr>
              <a:endCxn id="12" idx="1"/>
            </p:cNvCxnSpPr>
            <p:nvPr/>
          </p:nvCxnSpPr>
          <p:spPr>
            <a:xfrm flipV="1">
              <a:off x="2777619" y="3777260"/>
              <a:ext cx="1152777" cy="365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3" idx="1"/>
            </p:cNvCxnSpPr>
            <p:nvPr/>
          </p:nvCxnSpPr>
          <p:spPr>
            <a:xfrm flipV="1">
              <a:off x="4936236" y="3341031"/>
              <a:ext cx="1702387" cy="274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6028366" y="2040890"/>
              <a:ext cx="860148" cy="10258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359666" y="2454797"/>
              <a:ext cx="1037574" cy="611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406424" y="2172179"/>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30" name="Straight Connector 29"/>
            <p:cNvCxnSpPr/>
            <p:nvPr/>
          </p:nvCxnSpPr>
          <p:spPr>
            <a:xfrm flipV="1">
              <a:off x="9453372" y="2446499"/>
              <a:ext cx="1123188"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10248" y="3914420"/>
              <a:ext cx="1140032" cy="9958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806263" y="4268357"/>
              <a:ext cx="1240457" cy="746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06263" y="5303019"/>
              <a:ext cx="1019357" cy="6218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455176" y="3031191"/>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4" name="TextBox 43"/>
            <p:cNvSpPr txBox="1"/>
            <p:nvPr/>
          </p:nvSpPr>
          <p:spPr>
            <a:xfrm>
              <a:off x="5921983" y="2492118"/>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5" name="TextBox 44"/>
            <p:cNvSpPr txBox="1"/>
            <p:nvPr/>
          </p:nvSpPr>
          <p:spPr>
            <a:xfrm>
              <a:off x="7325382" y="2409632"/>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6" name="TextBox 45"/>
            <p:cNvSpPr txBox="1"/>
            <p:nvPr/>
          </p:nvSpPr>
          <p:spPr>
            <a:xfrm>
              <a:off x="9724662" y="1987513"/>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7" name="TextBox 46"/>
            <p:cNvSpPr txBox="1"/>
            <p:nvPr/>
          </p:nvSpPr>
          <p:spPr>
            <a:xfrm>
              <a:off x="5537604" y="4035292"/>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8" name="TextBox 47"/>
            <p:cNvSpPr txBox="1"/>
            <p:nvPr/>
          </p:nvSpPr>
          <p:spPr>
            <a:xfrm>
              <a:off x="6896992" y="4209851"/>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9" name="TextBox 48"/>
            <p:cNvSpPr txBox="1"/>
            <p:nvPr/>
          </p:nvSpPr>
          <p:spPr>
            <a:xfrm>
              <a:off x="7419730" y="5073778"/>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grpSp>
          <p:nvGrpSpPr>
            <p:cNvPr id="52" name="Group 51"/>
            <p:cNvGrpSpPr/>
            <p:nvPr/>
          </p:nvGrpSpPr>
          <p:grpSpPr>
            <a:xfrm>
              <a:off x="1591176" y="3640100"/>
              <a:ext cx="1097280" cy="1408537"/>
              <a:chOff x="1591176" y="3640100"/>
              <a:chExt cx="1097280" cy="1408537"/>
            </a:xfrm>
          </p:grpSpPr>
          <p:pic>
            <p:nvPicPr>
              <p:cNvPr id="8"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1176" y="3640100"/>
                <a:ext cx="1097280" cy="1097280"/>
              </a:xfrm>
              <a:prstGeom prst="rect">
                <a:avLst/>
              </a:prstGeom>
            </p:spPr>
          </p:pic>
          <p:sp>
            <p:nvSpPr>
              <p:cNvPr id="10" name="TextBox 9"/>
              <p:cNvSpPr txBox="1"/>
              <p:nvPr/>
            </p:nvSpPr>
            <p:spPr>
              <a:xfrm>
                <a:off x="1756537" y="4679305"/>
                <a:ext cx="766557"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Client</a:t>
                </a:r>
              </a:p>
            </p:txBody>
          </p:sp>
        </p:grpSp>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2" name="Slide Number Placeholder 1">
            <a:extLst>
              <a:ext uri="{FF2B5EF4-FFF2-40B4-BE49-F238E27FC236}">
                <a16:creationId xmlns:a16="http://schemas.microsoft.com/office/drawing/2014/main" id="{2740521C-6A84-4FEB-A28D-90F04F89E1A3}"/>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2334048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delivery network (CDN)</a:t>
            </a:r>
          </a:p>
        </p:txBody>
      </p:sp>
      <p:sp>
        <p:nvSpPr>
          <p:cNvPr id="6" name="Content Placeholder 5"/>
          <p:cNvSpPr>
            <a:spLocks noGrp="1"/>
          </p:cNvSpPr>
          <p:nvPr>
            <p:ph idx="1"/>
          </p:nvPr>
        </p:nvSpPr>
        <p:spPr/>
        <p:txBody>
          <a:bodyPr/>
          <a:lstStyle/>
          <a:p>
            <a:r>
              <a:rPr lang="en-US" dirty="0"/>
              <a:t>Is a globally distributed system of caching servers</a:t>
            </a:r>
          </a:p>
          <a:p>
            <a:r>
              <a:rPr lang="en-US" dirty="0"/>
              <a:t>Caches copies of commonly requested files (static content)</a:t>
            </a:r>
          </a:p>
          <a:p>
            <a:r>
              <a:rPr lang="en-US" dirty="0"/>
              <a:t>Delivers a local copy of the requested content from a nearby cache edge or Point of Presence </a:t>
            </a:r>
          </a:p>
          <a:p>
            <a:r>
              <a:rPr lang="en-US" dirty="0"/>
              <a:t>Improves application performance and scaling</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0613389D-3EF4-4249-8949-98CA3906D0FD}"/>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1424425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7493B-92E6-8148-93BD-E41D75AC034A}"/>
              </a:ext>
            </a:extLst>
          </p:cNvPr>
          <p:cNvSpPr>
            <a:spLocks noGrp="1"/>
          </p:cNvSpPr>
          <p:nvPr>
            <p:ph type="title"/>
          </p:nvPr>
        </p:nvSpPr>
        <p:spPr/>
        <p:txBody>
          <a:bodyPr/>
          <a:lstStyle/>
          <a:p>
            <a:r>
              <a:rPr lang="en-US" dirty="0"/>
              <a:t>Amazon CloudFront</a:t>
            </a:r>
          </a:p>
        </p:txBody>
      </p:sp>
      <p:grpSp>
        <p:nvGrpSpPr>
          <p:cNvPr id="5" name="Group 4">
            <a:extLst>
              <a:ext uri="{FF2B5EF4-FFF2-40B4-BE49-F238E27FC236}">
                <a16:creationId xmlns:a16="http://schemas.microsoft.com/office/drawing/2014/main" id="{6EB282EF-B2C1-4BD8-AF52-71579960D152}"/>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pic>
          <p:nvPicPr>
            <p:cNvPr id="13" name="Graphic 12">
              <a:extLst>
                <a:ext uri="{FF2B5EF4-FFF2-40B4-BE49-F238E27FC236}">
                  <a16:creationId xmlns:a16="http://schemas.microsoft.com/office/drawing/2014/main" id="{EC6A4D03-A5FA-4889-8D01-579F99A3D72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9971" y="2819337"/>
              <a:ext cx="1371600" cy="1371600"/>
            </a:xfrm>
            <a:prstGeom prst="rect">
              <a:avLst/>
            </a:prstGeom>
          </p:spPr>
        </p:pic>
        <p:sp>
          <p:nvSpPr>
            <p:cNvPr id="6" name="TextBox 5">
              <a:extLst>
                <a:ext uri="{FF2B5EF4-FFF2-40B4-BE49-F238E27FC236}">
                  <a16:creationId xmlns:a16="http://schemas.microsoft.com/office/drawing/2014/main" id="{3B3C2594-9935-6D42-B30F-B438E1D550F2}"/>
                </a:ext>
              </a:extLst>
            </p:cNvPr>
            <p:cNvSpPr txBox="1"/>
            <p:nvPr/>
          </p:nvSpPr>
          <p:spPr>
            <a:xfrm>
              <a:off x="877158" y="4459864"/>
              <a:ext cx="2477230" cy="830997"/>
            </a:xfrm>
            <a:prstGeom prst="rect">
              <a:avLst/>
            </a:prstGeom>
            <a:noFill/>
          </p:spPr>
          <p:txBody>
            <a:bodyPr wrap="square" rtlCol="0">
              <a:spAutoFit/>
            </a:bodyPr>
            <a:lstStyle/>
            <a:p>
              <a:pPr algn="ctr"/>
              <a:r>
                <a:rPr lang="en-US"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CloudFront</a:t>
              </a:r>
            </a:p>
          </p:txBody>
        </p:sp>
        <p:sp>
          <p:nvSpPr>
            <p:cNvPr id="7" name="Rectangle 6">
              <a:extLst>
                <a:ext uri="{FF2B5EF4-FFF2-40B4-BE49-F238E27FC236}">
                  <a16:creationId xmlns:a16="http://schemas.microsoft.com/office/drawing/2014/main" id="{D4E2FE76-676A-6546-B694-578D55D5EA2D}"/>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ontent Placeholder 7">
            <a:extLst>
              <a:ext uri="{FF2B5EF4-FFF2-40B4-BE49-F238E27FC236}">
                <a16:creationId xmlns:a16="http://schemas.microsoft.com/office/drawing/2014/main" id="{22E5E703-1EE6-44F7-B17D-ECC8340FF0B4}"/>
              </a:ext>
            </a:extLst>
          </p:cNvPr>
          <p:cNvSpPr>
            <a:spLocks noGrp="1"/>
          </p:cNvSpPr>
          <p:nvPr>
            <p:ph idx="13"/>
          </p:nvPr>
        </p:nvSpPr>
        <p:spPr>
          <a:xfrm>
            <a:off x="4315720" y="1916492"/>
            <a:ext cx="7199028" cy="4045058"/>
          </a:xfrm>
        </p:spPr>
        <p:txBody>
          <a:bodyPr/>
          <a:lstStyle/>
          <a:p>
            <a:r>
              <a:rPr lang="en-US" dirty="0"/>
              <a:t>Is the Amazon global CDN </a:t>
            </a:r>
          </a:p>
          <a:p>
            <a:r>
              <a:rPr lang="en-US" dirty="0"/>
              <a:t>Is optimized for all delivery use cases, with a multi-tier cache by default and extensive flexibility</a:t>
            </a:r>
          </a:p>
          <a:p>
            <a:r>
              <a:rPr lang="en-US" dirty="0"/>
              <a:t>Provides an extra layer of security for your architectures</a:t>
            </a:r>
          </a:p>
          <a:p>
            <a:r>
              <a:rPr lang="en-US" dirty="0"/>
              <a:t>Supports WebSockets and HTTP or HTTPS methods</a:t>
            </a:r>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C58C674F-4429-448E-AAC7-A2053659C26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4AB7231-D920-4A9F-99B7-491940104EBE}"/>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4009897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type of content can you cache in an </a:t>
            </a:r>
            <a:br>
              <a:rPr lang="en-US" sz="3600" dirty="0"/>
            </a:br>
            <a:r>
              <a:rPr lang="en-US" sz="3600" dirty="0"/>
              <a:t>edge cache?</a:t>
            </a:r>
          </a:p>
        </p:txBody>
      </p:sp>
      <p:grpSp>
        <p:nvGrpSpPr>
          <p:cNvPr id="5" name="Group 4" descr="static and dynamically-generated content on an amazon.com webpage.">
            <a:extLst>
              <a:ext uri="{FF2B5EF4-FFF2-40B4-BE49-F238E27FC236}">
                <a16:creationId xmlns:a16="http://schemas.microsoft.com/office/drawing/2014/main" id="{06E4B2FF-D454-4A55-B4B4-FB5E5AB17FBA}"/>
              </a:ext>
            </a:extLst>
          </p:cNvPr>
          <p:cNvGrpSpPr/>
          <p:nvPr/>
        </p:nvGrpSpPr>
        <p:grpSpPr>
          <a:xfrm>
            <a:off x="758254" y="1546822"/>
            <a:ext cx="11183483" cy="4581190"/>
            <a:chOff x="758254" y="1546822"/>
            <a:chExt cx="11183483" cy="4581190"/>
          </a:xfrm>
        </p:grpSpPr>
        <p:sp>
          <p:nvSpPr>
            <p:cNvPr id="31" name="TextBox 30">
              <a:extLst>
                <a:ext uri="{FF2B5EF4-FFF2-40B4-BE49-F238E27FC236}">
                  <a16:creationId xmlns:a16="http://schemas.microsoft.com/office/drawing/2014/main" id="{6F98BF02-5E1B-45BB-A260-1432CF431830}"/>
                </a:ext>
              </a:extLst>
            </p:cNvPr>
            <p:cNvSpPr txBox="1"/>
            <p:nvPr/>
          </p:nvSpPr>
          <p:spPr>
            <a:xfrm>
              <a:off x="10664162" y="2675128"/>
              <a:ext cx="1181734" cy="830997"/>
            </a:xfrm>
            <a:prstGeom prst="rect">
              <a:avLst/>
            </a:prstGeom>
            <a:noFill/>
          </p:spPr>
          <p:txBody>
            <a:bodyPr wrap="non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Web</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objects</a:t>
              </a:r>
            </a:p>
          </p:txBody>
        </p:sp>
        <p:sp>
          <p:nvSpPr>
            <p:cNvPr id="11" name="Rounded Rectangle 10">
              <a:extLst>
                <a:ext uri="{C183D7F6-B498-43B3-948B-1728B52AA6E4}">
                  <adec:decorative xmlns:adec="http://schemas.microsoft.com/office/drawing/2017/decorative" val="1"/>
                </a:ext>
              </a:extLst>
            </p:cNvPr>
            <p:cNvSpPr/>
            <p:nvPr/>
          </p:nvSpPr>
          <p:spPr bwMode="auto">
            <a:xfrm>
              <a:off x="2793174" y="1546822"/>
              <a:ext cx="7182442" cy="4581190"/>
            </a:xfrm>
            <a:prstGeom prst="roundRect">
              <a:avLst>
                <a:gd name="adj" fmla="val 2483"/>
              </a:avLst>
            </a:prstGeom>
            <a:ln w="19050">
              <a:solidFill>
                <a:schemeClr val="accent1">
                  <a:lumMod val="50000"/>
                  <a:lumOff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4" tIns="45712" rIns="91424" bIns="45712" numCol="1" rtlCol="0" anchor="ctr" anchorCtr="0" compatLnSpc="1">
              <a:prstTxWarp prst="textNoShape">
                <a:avLst/>
              </a:prstTxWarp>
            </a:bodyPr>
            <a:lstStyle/>
            <a:p>
              <a:pPr algn="ctr" defTabSz="913924"/>
              <a:endParaRPr lang="en-US" sz="2266"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 name="Picture 26">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129" y="1941499"/>
              <a:ext cx="6822194" cy="1127635"/>
            </a:xfrm>
            <a:prstGeom prst="rect">
              <a:avLst/>
            </a:prstGeom>
          </p:spPr>
        </p:pic>
        <p:pic>
          <p:nvPicPr>
            <p:cNvPr id="17" name="Picture 16">
              <a:extLs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5128" y="3181009"/>
              <a:ext cx="6917104" cy="2904923"/>
            </a:xfrm>
            <a:prstGeom prst="rect">
              <a:avLst/>
            </a:prstGeom>
          </p:spPr>
        </p:pic>
        <p:cxnSp>
          <p:nvCxnSpPr>
            <p:cNvPr id="12" name="Straight Arrow Connector 11">
              <a:extLst>
                <a:ext uri="{C183D7F6-B498-43B3-948B-1728B52AA6E4}">
                  <adec:decorative xmlns:adec="http://schemas.microsoft.com/office/drawing/2017/decorative" val="1"/>
                </a:ext>
              </a:extLst>
            </p:cNvPr>
            <p:cNvCxnSpPr>
              <a:cxnSpLocks/>
              <a:stCxn id="37" idx="1"/>
            </p:cNvCxnSpPr>
            <p:nvPr/>
          </p:nvCxnSpPr>
          <p:spPr>
            <a:xfrm flipH="1">
              <a:off x="8691492" y="4860649"/>
              <a:ext cx="1706235" cy="347144"/>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Oval 21">
              <a:extLst>
                <a:ext uri="{C183D7F6-B498-43B3-948B-1728B52AA6E4}">
                  <adec:decorative xmlns:adec="http://schemas.microsoft.com/office/drawing/2017/decorative" val="1"/>
                </a:ext>
              </a:extLst>
            </p:cNvPr>
            <p:cNvSpPr/>
            <p:nvPr/>
          </p:nvSpPr>
          <p:spPr bwMode="auto">
            <a:xfrm>
              <a:off x="7532174" y="4950755"/>
              <a:ext cx="1159314" cy="898347"/>
            </a:xfrm>
            <a:prstGeom prst="ellipse">
              <a:avLst/>
            </a:prstGeom>
            <a:noFill/>
            <a:ln w="19050">
              <a:solidFill>
                <a:schemeClr val="accent1">
                  <a:lumMod val="50000"/>
                  <a:lumOff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24"/>
              <a:endParaRPr lang="en-US" sz="2266"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9" name="Straight Arrow Connector 18">
              <a:extLst>
                <a:ext uri="{C183D7F6-B498-43B3-948B-1728B52AA6E4}">
                  <adec:decorative xmlns:adec="http://schemas.microsoft.com/office/drawing/2017/decorative" val="1"/>
                </a:ext>
              </a:extLst>
            </p:cNvPr>
            <p:cNvCxnSpPr>
              <a:cxnSpLocks/>
              <a:stCxn id="35" idx="1"/>
            </p:cNvCxnSpPr>
            <p:nvPr/>
          </p:nvCxnSpPr>
          <p:spPr>
            <a:xfrm flipH="1">
              <a:off x="8691490" y="1838442"/>
              <a:ext cx="1468650" cy="452720"/>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999845" y="1614288"/>
              <a:ext cx="6777478" cy="351050"/>
            </a:xfrm>
            <a:prstGeom prst="rect">
              <a:avLst/>
            </a:prstGeom>
          </p:spPr>
        </p:pic>
        <p:cxnSp>
          <p:nvCxnSpPr>
            <p:cNvPr id="6" name="Straight Arrow Connector 5">
              <a:extLst>
                <a:ext uri="{C183D7F6-B498-43B3-948B-1728B52AA6E4}">
                  <adec:decorative xmlns:adec="http://schemas.microsoft.com/office/drawing/2017/decorative" val="1"/>
                </a:ext>
              </a:extLst>
            </p:cNvPr>
            <p:cNvCxnSpPr/>
            <p:nvPr/>
          </p:nvCxnSpPr>
          <p:spPr>
            <a:xfrm flipV="1">
              <a:off x="2614271" y="2371550"/>
              <a:ext cx="1561614" cy="631717"/>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Oval 3">
              <a:extLst>
                <a:ext uri="{C183D7F6-B498-43B3-948B-1728B52AA6E4}">
                  <adec:decorative xmlns:adec="http://schemas.microsoft.com/office/drawing/2017/decorative" val="1"/>
                </a:ext>
              </a:extLst>
            </p:cNvPr>
            <p:cNvSpPr/>
            <p:nvPr/>
          </p:nvSpPr>
          <p:spPr bwMode="auto">
            <a:xfrm>
              <a:off x="4175885" y="2021619"/>
              <a:ext cx="1193146" cy="349931"/>
            </a:xfrm>
            <a:prstGeom prst="ellipse">
              <a:avLst/>
            </a:prstGeom>
            <a:noFill/>
            <a:ln w="19050">
              <a:solidFill>
                <a:schemeClr val="accent1">
                  <a:lumMod val="50000"/>
                  <a:lumOff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24"/>
              <a:endParaRPr lang="en-US" sz="2266"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Oval 22">
              <a:extLst>
                <a:ext uri="{C183D7F6-B498-43B3-948B-1728B52AA6E4}">
                  <adec:decorative xmlns:adec="http://schemas.microsoft.com/office/drawing/2017/decorative" val="1"/>
                </a:ext>
              </a:extLst>
            </p:cNvPr>
            <p:cNvSpPr/>
            <p:nvPr/>
          </p:nvSpPr>
          <p:spPr bwMode="auto">
            <a:xfrm>
              <a:off x="3955247" y="1592830"/>
              <a:ext cx="862520" cy="367709"/>
            </a:xfrm>
            <a:prstGeom prst="ellipse">
              <a:avLst/>
            </a:prstGeom>
            <a:noFill/>
            <a:ln w="19050">
              <a:solidFill>
                <a:schemeClr val="accent1">
                  <a:lumMod val="50000"/>
                  <a:lumOff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24"/>
              <a:endParaRPr lang="en-US" sz="2266"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4" name="Straight Arrow Connector 23">
              <a:extLst>
                <a:ext uri="{C183D7F6-B498-43B3-948B-1728B52AA6E4}">
                  <adec:decorative xmlns:adec="http://schemas.microsoft.com/office/drawing/2017/decorative" val="1"/>
                </a:ext>
              </a:extLst>
            </p:cNvPr>
            <p:cNvCxnSpPr/>
            <p:nvPr/>
          </p:nvCxnSpPr>
          <p:spPr>
            <a:xfrm flipV="1">
              <a:off x="2308250" y="1791687"/>
              <a:ext cx="1593138" cy="16910"/>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C183D7F6-B498-43B3-948B-1728B52AA6E4}">
                  <adec:decorative xmlns:adec="http://schemas.microsoft.com/office/drawing/2017/decorative" val="1"/>
                </a:ext>
              </a:extLst>
            </p:cNvPr>
            <p:cNvCxnSpPr/>
            <p:nvPr/>
          </p:nvCxnSpPr>
          <p:spPr>
            <a:xfrm>
              <a:off x="1953217" y="4446569"/>
              <a:ext cx="925467" cy="186903"/>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D099DA-B934-48E2-B415-06810B3E1E22}"/>
                </a:ext>
              </a:extLst>
            </p:cNvPr>
            <p:cNvSpPr txBox="1"/>
            <p:nvPr/>
          </p:nvSpPr>
          <p:spPr>
            <a:xfrm>
              <a:off x="1137462" y="1569399"/>
              <a:ext cx="1120820"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Secure</a:t>
              </a:r>
            </a:p>
          </p:txBody>
        </p:sp>
        <p:sp>
          <p:nvSpPr>
            <p:cNvPr id="34" name="TextBox 33">
              <a:extLst>
                <a:ext uri="{FF2B5EF4-FFF2-40B4-BE49-F238E27FC236}">
                  <a16:creationId xmlns:a16="http://schemas.microsoft.com/office/drawing/2014/main" id="{202AA12A-7C96-4C1F-8BD3-044A5432D1F2}"/>
                </a:ext>
              </a:extLst>
            </p:cNvPr>
            <p:cNvSpPr txBox="1"/>
            <p:nvPr/>
          </p:nvSpPr>
          <p:spPr>
            <a:xfrm>
              <a:off x="1133092" y="2766625"/>
              <a:ext cx="1391728"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Dynamic</a:t>
              </a:r>
            </a:p>
          </p:txBody>
        </p:sp>
        <p:sp>
          <p:nvSpPr>
            <p:cNvPr id="35" name="TextBox 34">
              <a:extLst>
                <a:ext uri="{FF2B5EF4-FFF2-40B4-BE49-F238E27FC236}">
                  <a16:creationId xmlns:a16="http://schemas.microsoft.com/office/drawing/2014/main" id="{EC22F3AA-B77E-4C1A-AFA3-19A44F1DCD5A}"/>
                </a:ext>
              </a:extLst>
            </p:cNvPr>
            <p:cNvSpPr txBox="1"/>
            <p:nvPr/>
          </p:nvSpPr>
          <p:spPr>
            <a:xfrm>
              <a:off x="10160140" y="1607609"/>
              <a:ext cx="1632178"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User input</a:t>
              </a:r>
            </a:p>
          </p:txBody>
        </p:sp>
        <p:sp>
          <p:nvSpPr>
            <p:cNvPr id="32" name="TextBox 31">
              <a:extLst>
                <a:ext uri="{FF2B5EF4-FFF2-40B4-BE49-F238E27FC236}">
                  <a16:creationId xmlns:a16="http://schemas.microsoft.com/office/drawing/2014/main" id="{6003D29A-FFA4-445E-A8B9-3B9D1FF1D3CF}"/>
                </a:ext>
              </a:extLst>
            </p:cNvPr>
            <p:cNvSpPr txBox="1"/>
            <p:nvPr/>
          </p:nvSpPr>
          <p:spPr>
            <a:xfrm>
              <a:off x="758254" y="4648452"/>
              <a:ext cx="1373416" cy="664763"/>
            </a:xfrm>
            <a:prstGeom prst="rect">
              <a:avLst/>
            </a:prstGeom>
            <a:solidFill>
              <a:schemeClr val="accent3"/>
            </a:solidFill>
            <a:ln>
              <a:solidFill>
                <a:srgbClr val="4472C4"/>
              </a:solidFill>
            </a:ln>
          </p:spPr>
          <p:txBody>
            <a:bodyPr wrap="square" rtlCol="0">
              <a:spAutoFit/>
            </a:bodyPr>
            <a:lstStyle/>
            <a:p>
              <a:pPr marL="0" marR="0" lvl="0" indent="0" algn="ctr" defTabSz="913395" eaLnBrk="1" fontAlgn="auto" latinLnBrk="0" hangingPunct="1">
                <a:lnSpc>
                  <a:spcPct val="100000"/>
                </a:lnSpc>
                <a:spcBef>
                  <a:spcPts val="0"/>
                </a:spcBef>
                <a:spcAft>
                  <a:spcPts val="0"/>
                </a:spcAft>
                <a:buClrTx/>
                <a:buSzTx/>
                <a:buFontTx/>
                <a:buNone/>
                <a:tabLst/>
                <a:defRPr/>
              </a:pPr>
              <a:r>
                <a:rPr kumimoji="0" lang="en-US" sz="2132" b="0" i="0" u="none" strike="noStrike" kern="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Can be cached!</a:t>
              </a:r>
            </a:p>
          </p:txBody>
        </p:sp>
        <p:sp>
          <p:nvSpPr>
            <p:cNvPr id="36" name="TextBox 35">
              <a:extLst>
                <a:ext uri="{FF2B5EF4-FFF2-40B4-BE49-F238E27FC236}">
                  <a16:creationId xmlns:a16="http://schemas.microsoft.com/office/drawing/2014/main" id="{3102DE5B-3549-43CF-A385-77A42E13183C}"/>
                </a:ext>
              </a:extLst>
            </p:cNvPr>
            <p:cNvSpPr txBox="1"/>
            <p:nvPr/>
          </p:nvSpPr>
          <p:spPr>
            <a:xfrm>
              <a:off x="921421" y="4172616"/>
              <a:ext cx="1047082"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Image</a:t>
              </a:r>
            </a:p>
          </p:txBody>
        </p:sp>
        <p:sp>
          <p:nvSpPr>
            <p:cNvPr id="33" name="TextBox 32">
              <a:extLst>
                <a:ext uri="{FF2B5EF4-FFF2-40B4-BE49-F238E27FC236}">
                  <a16:creationId xmlns:a16="http://schemas.microsoft.com/office/drawing/2014/main" id="{3785D03A-75DB-44FC-BEB2-220FF110D128}"/>
                </a:ext>
              </a:extLst>
            </p:cNvPr>
            <p:cNvSpPr txBox="1"/>
            <p:nvPr/>
          </p:nvSpPr>
          <p:spPr>
            <a:xfrm>
              <a:off x="10202499" y="5085733"/>
              <a:ext cx="1373416" cy="664763"/>
            </a:xfrm>
            <a:prstGeom prst="rect">
              <a:avLst/>
            </a:prstGeom>
            <a:solidFill>
              <a:schemeClr val="accent3"/>
            </a:solidFill>
            <a:ln>
              <a:solidFill>
                <a:srgbClr val="4472C4"/>
              </a:solidFill>
            </a:ln>
          </p:spPr>
          <p:txBody>
            <a:bodyPr wrap="square" rtlCol="0">
              <a:spAutoFit/>
            </a:bodyPr>
            <a:lstStyle/>
            <a:p>
              <a:pPr marL="0" marR="0" lvl="0" indent="0" algn="ctr" defTabSz="913395" eaLnBrk="1" fontAlgn="auto" latinLnBrk="0" hangingPunct="1">
                <a:lnSpc>
                  <a:spcPct val="100000"/>
                </a:lnSpc>
                <a:spcBef>
                  <a:spcPts val="0"/>
                </a:spcBef>
                <a:spcAft>
                  <a:spcPts val="0"/>
                </a:spcAft>
                <a:buClrTx/>
                <a:buSzTx/>
                <a:buFontTx/>
                <a:buNone/>
                <a:tabLst/>
                <a:defRPr/>
              </a:pPr>
              <a:r>
                <a:rPr kumimoji="0" lang="en-US" sz="2132" b="0" i="0" u="none" strike="noStrike" kern="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Can be cached!</a:t>
              </a:r>
            </a:p>
          </p:txBody>
        </p:sp>
        <p:sp>
          <p:nvSpPr>
            <p:cNvPr id="37" name="TextBox 36">
              <a:extLst>
                <a:ext uri="{FF2B5EF4-FFF2-40B4-BE49-F238E27FC236}">
                  <a16:creationId xmlns:a16="http://schemas.microsoft.com/office/drawing/2014/main" id="{66766490-3A89-452E-A1E4-059B92DFC837}"/>
                </a:ext>
              </a:extLst>
            </p:cNvPr>
            <p:cNvSpPr txBox="1"/>
            <p:nvPr/>
          </p:nvSpPr>
          <p:spPr>
            <a:xfrm>
              <a:off x="10397727" y="4629816"/>
              <a:ext cx="982961"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Video</a:t>
              </a:r>
            </a:p>
          </p:txBody>
        </p:sp>
        <p:sp>
          <p:nvSpPr>
            <p:cNvPr id="41" name="Rectangle: Rounded Corners 40">
              <a:extLst>
                <a:ext uri="{FF2B5EF4-FFF2-40B4-BE49-F238E27FC236}">
                  <a16:creationId xmlns:a16="http://schemas.microsoft.com/office/drawing/2014/main" id="{BDDDA0A0-B5CA-4DA0-A964-FCB180D4447E}"/>
                </a:ext>
                <a:ext uri="{C183D7F6-B498-43B3-948B-1728B52AA6E4}">
                  <adec:decorative xmlns:adec="http://schemas.microsoft.com/office/drawing/2017/decorative" val="1"/>
                </a:ext>
              </a:extLst>
            </p:cNvPr>
            <p:cNvSpPr/>
            <p:nvPr/>
          </p:nvSpPr>
          <p:spPr>
            <a:xfrm>
              <a:off x="2917028" y="3270803"/>
              <a:ext cx="2550322" cy="2815129"/>
            </a:xfrm>
            <a:prstGeom prst="roundRect">
              <a:avLst/>
            </a:prstGeom>
            <a:noFill/>
            <a:ln w="1905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BFB0A42-2688-4B87-B637-5951194A0FB7}"/>
                </a:ext>
                <a:ext uri="{C183D7F6-B498-43B3-948B-1728B52AA6E4}">
                  <adec:decorative xmlns:adec="http://schemas.microsoft.com/office/drawing/2017/decorative" val="1"/>
                </a:ext>
              </a:extLst>
            </p:cNvPr>
            <p:cNvCxnSpPr>
              <a:cxnSpLocks/>
            </p:cNvCxnSpPr>
            <p:nvPr/>
          </p:nvCxnSpPr>
          <p:spPr>
            <a:xfrm flipH="1">
              <a:off x="9975618" y="2958897"/>
              <a:ext cx="913589" cy="311906"/>
            </a:xfrm>
            <a:prstGeom prst="straightConnector1">
              <a:avLst/>
            </a:prstGeom>
            <a:ln w="34925">
              <a:solidFill>
                <a:schemeClr val="accent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D7C79C-2D1C-4DB9-AF25-7B5201C7EB90}"/>
                </a:ext>
              </a:extLst>
            </p:cNvPr>
            <p:cNvSpPr txBox="1"/>
            <p:nvPr/>
          </p:nvSpPr>
          <p:spPr>
            <a:xfrm>
              <a:off x="10568321" y="3501600"/>
              <a:ext cx="1373416" cy="664763"/>
            </a:xfrm>
            <a:prstGeom prst="rect">
              <a:avLst/>
            </a:prstGeom>
            <a:solidFill>
              <a:schemeClr val="accent3"/>
            </a:solidFill>
            <a:ln>
              <a:solidFill>
                <a:srgbClr val="4472C4"/>
              </a:solidFill>
            </a:ln>
          </p:spPr>
          <p:txBody>
            <a:bodyPr wrap="square" rtlCol="0">
              <a:spAutoFit/>
            </a:bodyPr>
            <a:lstStyle/>
            <a:p>
              <a:pPr marL="0" marR="0" lvl="0" indent="0" algn="ctr" defTabSz="913395" eaLnBrk="1" fontAlgn="auto" latinLnBrk="0" hangingPunct="1">
                <a:lnSpc>
                  <a:spcPct val="100000"/>
                </a:lnSpc>
                <a:spcBef>
                  <a:spcPts val="0"/>
                </a:spcBef>
                <a:spcAft>
                  <a:spcPts val="0"/>
                </a:spcAft>
                <a:buClrTx/>
                <a:buSzTx/>
                <a:buFontTx/>
                <a:buNone/>
                <a:tabLst/>
                <a:defRPr/>
              </a:pPr>
              <a:r>
                <a:rPr kumimoji="0" lang="en-US" sz="2132" b="0" i="0" u="none" strike="noStrike" kern="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Can be cached!</a:t>
              </a:r>
            </a:p>
          </p:txBody>
        </p:sp>
        <p:sp>
          <p:nvSpPr>
            <p:cNvPr id="18" name="Oval 17">
              <a:extLst>
                <a:ext uri="{C183D7F6-B498-43B3-948B-1728B52AA6E4}">
                  <adec:decorative xmlns:adec="http://schemas.microsoft.com/office/drawing/2017/decorative" val="1"/>
                </a:ext>
              </a:extLst>
            </p:cNvPr>
            <p:cNvSpPr/>
            <p:nvPr/>
          </p:nvSpPr>
          <p:spPr bwMode="auto">
            <a:xfrm>
              <a:off x="4956227" y="2333242"/>
              <a:ext cx="4643100" cy="467098"/>
            </a:xfrm>
            <a:prstGeom prst="ellipse">
              <a:avLst/>
            </a:prstGeom>
            <a:noFill/>
            <a:ln w="19050">
              <a:solidFill>
                <a:schemeClr val="accent1">
                  <a:lumMod val="50000"/>
                  <a:lumOff val="50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24"/>
              <a:endParaRPr lang="en-US" sz="2266"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8" name="Footer Placeholder 27">
            <a:extLst>
              <a:ext uri="{FF2B5EF4-FFF2-40B4-BE49-F238E27FC236}">
                <a16:creationId xmlns:a16="http://schemas.microsoft.com/office/drawing/2014/main" id="{AF38DD89-D962-459F-ACBA-70E3E49E53B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0" name="Slide Number Placeholder 29">
            <a:extLst>
              <a:ext uri="{FF2B5EF4-FFF2-40B4-BE49-F238E27FC236}">
                <a16:creationId xmlns:a16="http://schemas.microsoft.com/office/drawing/2014/main" id="{966DBDF3-0D31-4BCD-8B19-B796DA19286B}"/>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Tree>
    <p:custDataLst>
      <p:tags r:id="rId1"/>
    </p:custDataLst>
    <p:extLst>
      <p:ext uri="{BB962C8B-B14F-4D97-AF65-F5344CB8AC3E}">
        <p14:creationId xmlns:p14="http://schemas.microsoft.com/office/powerpoint/2010/main" val="177488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Sections</a:t>
            </a:r>
          </a:p>
          <a:p>
            <a:pPr marL="457200" indent="-457200">
              <a:spcBef>
                <a:spcPts val="1800"/>
              </a:spcBef>
              <a:buFont typeface="+mj-lt"/>
              <a:buAutoNum type="arabicPeriod"/>
            </a:pPr>
            <a:r>
              <a:rPr lang="en-US" sz="2400" dirty="0">
                <a:latin typeface="+mn-lt"/>
              </a:rPr>
              <a:t>Architectural need</a:t>
            </a:r>
          </a:p>
          <a:p>
            <a:pPr marL="457200" indent="-457200">
              <a:spcBef>
                <a:spcPts val="1800"/>
              </a:spcBef>
              <a:buFont typeface="+mj-lt"/>
              <a:buAutoNum type="arabicPeriod"/>
            </a:pPr>
            <a:r>
              <a:rPr lang="en-US" sz="2400" dirty="0">
                <a:latin typeface="+mn-lt"/>
              </a:rPr>
              <a:t>Overview of caching</a:t>
            </a:r>
          </a:p>
          <a:p>
            <a:pPr marL="457200" indent="-457200">
              <a:spcBef>
                <a:spcPts val="1800"/>
              </a:spcBef>
              <a:buFont typeface="+mj-lt"/>
              <a:buAutoNum type="arabicPeriod"/>
            </a:pPr>
            <a:r>
              <a:rPr lang="en-US" sz="2400" dirty="0">
                <a:latin typeface="+mn-lt"/>
              </a:rPr>
              <a:t>Edge caching</a:t>
            </a:r>
          </a:p>
          <a:p>
            <a:pPr marL="457200" indent="-457200">
              <a:spcBef>
                <a:spcPts val="1800"/>
              </a:spcBef>
              <a:buFont typeface="+mj-lt"/>
              <a:buAutoNum type="arabicPeriod"/>
            </a:pPr>
            <a:r>
              <a:rPr lang="en-US" sz="2400" dirty="0">
                <a:latin typeface="+mn-lt"/>
              </a:rPr>
              <a:t>Caching web sessions</a:t>
            </a:r>
          </a:p>
          <a:p>
            <a:pPr marL="457200" indent="-457200">
              <a:spcBef>
                <a:spcPts val="1800"/>
              </a:spcBef>
              <a:buFont typeface="+mj-lt"/>
              <a:buAutoNum type="arabicPeriod"/>
            </a:pPr>
            <a:r>
              <a:rPr lang="en-US" sz="2400" dirty="0">
                <a:latin typeface="+mn-lt"/>
              </a:rPr>
              <a:t>Caching databases</a:t>
            </a:r>
          </a:p>
          <a:p>
            <a:pPr marL="0" indent="0">
              <a:spcBef>
                <a:spcPts val="1800"/>
              </a:spcBef>
              <a:buNone/>
            </a:pPr>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Lab</a:t>
            </a:r>
          </a:p>
          <a:p>
            <a:r>
              <a:rPr lang="en-US" sz="2400" dirty="0">
                <a:latin typeface="+mn-lt"/>
              </a:rPr>
              <a:t>Guided Lab: Streaming Dynamic Content Using Amazon CloudFront</a:t>
            </a: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10" name="Footer Placeholder 9">
            <a:extLst>
              <a:ext uri="{FF2B5EF4-FFF2-40B4-BE49-F238E27FC236}">
                <a16:creationId xmlns:a16="http://schemas.microsoft.com/office/drawing/2014/main" id="{8291A39B-3038-41A0-B24D-B6629C9233F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FAA9-E793-174C-AC06-6E60A6E2DF57}"/>
              </a:ext>
            </a:extLst>
          </p:cNvPr>
          <p:cNvSpPr>
            <a:spLocks noGrp="1"/>
          </p:cNvSpPr>
          <p:nvPr>
            <p:ph type="title"/>
          </p:nvPr>
        </p:nvSpPr>
        <p:spPr/>
        <p:txBody>
          <a:bodyPr/>
          <a:lstStyle/>
          <a:p>
            <a:r>
              <a:rPr lang="en-US" dirty="0"/>
              <a:t>How caching works in Amazon CloudFront</a:t>
            </a:r>
          </a:p>
        </p:txBody>
      </p:sp>
      <p:grpSp>
        <p:nvGrpSpPr>
          <p:cNvPr id="27" name="Group 26" descr="user requests are routed to edge location that has cached copies of objects. non-cached content is retrieved from origin server.">
            <a:extLst>
              <a:ext uri="{FF2B5EF4-FFF2-40B4-BE49-F238E27FC236}">
                <a16:creationId xmlns:a16="http://schemas.microsoft.com/office/drawing/2014/main" id="{33219ECC-6EB8-4E1F-9672-5DCC4F558AAB}"/>
              </a:ext>
            </a:extLst>
          </p:cNvPr>
          <p:cNvGrpSpPr/>
          <p:nvPr/>
        </p:nvGrpSpPr>
        <p:grpSpPr>
          <a:xfrm>
            <a:off x="768387" y="1605635"/>
            <a:ext cx="10787552" cy="4000674"/>
            <a:chOff x="768387" y="1605635"/>
            <a:chExt cx="10787552" cy="4000674"/>
          </a:xfrm>
        </p:grpSpPr>
        <p:grpSp>
          <p:nvGrpSpPr>
            <p:cNvPr id="11" name="Group 10">
              <a:extLst>
                <a:ext uri="{FF2B5EF4-FFF2-40B4-BE49-F238E27FC236}">
                  <a16:creationId xmlns:a16="http://schemas.microsoft.com/office/drawing/2014/main" id="{B4D365EE-DBCA-40FF-9EB0-B0C77F95B5FF}"/>
                </a:ext>
              </a:extLst>
            </p:cNvPr>
            <p:cNvGrpSpPr/>
            <p:nvPr/>
          </p:nvGrpSpPr>
          <p:grpSpPr>
            <a:xfrm>
              <a:off x="1136146" y="3053706"/>
              <a:ext cx="1535182" cy="640080"/>
              <a:chOff x="1252240" y="3128416"/>
              <a:chExt cx="1535182" cy="640080"/>
            </a:xfrm>
          </p:grpSpPr>
          <p:pic>
            <p:nvPicPr>
              <p:cNvPr id="23" name="Graphic 22">
                <a:extLst>
                  <a:ext uri="{FF2B5EF4-FFF2-40B4-BE49-F238E27FC236}">
                    <a16:creationId xmlns:a16="http://schemas.microsoft.com/office/drawing/2014/main" id="{B73059C3-3F6A-4743-B369-9841D75554C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2240" y="3128416"/>
                <a:ext cx="640080" cy="640080"/>
              </a:xfrm>
              <a:prstGeom prst="rect">
                <a:avLst/>
              </a:prstGeom>
            </p:spPr>
          </p:pic>
          <p:pic>
            <p:nvPicPr>
              <p:cNvPr id="24" name="Graphic 23">
                <a:extLst>
                  <a:ext uri="{FF2B5EF4-FFF2-40B4-BE49-F238E27FC236}">
                    <a16:creationId xmlns:a16="http://schemas.microsoft.com/office/drawing/2014/main" id="{D119D0B5-192C-4B8F-9D1E-EBB157FEA03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7342" y="3128416"/>
                <a:ext cx="640080" cy="640080"/>
              </a:xfrm>
              <a:prstGeom prst="rect">
                <a:avLst/>
              </a:prstGeom>
            </p:spPr>
          </p:pic>
        </p:grpSp>
        <p:pic>
          <p:nvPicPr>
            <p:cNvPr id="22" name="Graphic 21">
              <a:extLst>
                <a:ext uri="{FF2B5EF4-FFF2-40B4-BE49-F238E27FC236}">
                  <a16:creationId xmlns:a16="http://schemas.microsoft.com/office/drawing/2014/main" id="{A3612194-A35B-475C-A772-66F85E38DCC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58044" y="1989973"/>
              <a:ext cx="731520" cy="731520"/>
            </a:xfrm>
            <a:prstGeom prst="rect">
              <a:avLst/>
            </a:prstGeom>
          </p:spPr>
        </p:pic>
        <p:cxnSp>
          <p:nvCxnSpPr>
            <p:cNvPr id="64" name="Elbow Connector 63">
              <a:extLst>
                <a:ext uri="{FF2B5EF4-FFF2-40B4-BE49-F238E27FC236}">
                  <a16:creationId xmlns:a16="http://schemas.microsoft.com/office/drawing/2014/main" id="{2AADB7B8-4750-F94A-A9DC-F53EA39D6A59}"/>
                </a:ext>
              </a:extLst>
            </p:cNvPr>
            <p:cNvCxnSpPr>
              <a:cxnSpLocks/>
              <a:stCxn id="18" idx="0"/>
              <a:endCxn id="32" idx="0"/>
            </p:cNvCxnSpPr>
            <p:nvPr/>
          </p:nvCxnSpPr>
          <p:spPr>
            <a:xfrm rot="16200000" flipH="1">
              <a:off x="3371031" y="1277325"/>
              <a:ext cx="634056" cy="3587943"/>
            </a:xfrm>
            <a:prstGeom prst="bentConnector3">
              <a:avLst>
                <a:gd name="adj1" fmla="val -36054"/>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78E0F2-26FF-EF4B-8EA5-3DF8C489072C}"/>
                </a:ext>
              </a:extLst>
            </p:cNvPr>
            <p:cNvSpPr txBox="1"/>
            <p:nvPr/>
          </p:nvSpPr>
          <p:spPr>
            <a:xfrm>
              <a:off x="768387" y="3798137"/>
              <a:ext cx="2270700"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User requests content</a:t>
              </a:r>
            </a:p>
          </p:txBody>
        </p:sp>
        <p:sp>
          <p:nvSpPr>
            <p:cNvPr id="13" name="TextBox 12">
              <a:extLst>
                <a:ext uri="{FF2B5EF4-FFF2-40B4-BE49-F238E27FC236}">
                  <a16:creationId xmlns:a16="http://schemas.microsoft.com/office/drawing/2014/main" id="{CDF0FD17-93F0-FC4E-9B22-114C05D433B2}"/>
                </a:ext>
              </a:extLst>
            </p:cNvPr>
            <p:cNvSpPr txBox="1"/>
            <p:nvPr/>
          </p:nvSpPr>
          <p:spPr>
            <a:xfrm>
              <a:off x="9285239" y="3813162"/>
              <a:ext cx="2270700"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Origin server </a:t>
              </a:r>
            </a:p>
          </p:txBody>
        </p:sp>
        <p:cxnSp>
          <p:nvCxnSpPr>
            <p:cNvPr id="42" name="Elbow Connector 41">
              <a:extLst>
                <a:ext uri="{FF2B5EF4-FFF2-40B4-BE49-F238E27FC236}">
                  <a16:creationId xmlns:a16="http://schemas.microsoft.com/office/drawing/2014/main" id="{43965474-9870-A944-9735-A2D7EF04A68A}"/>
                </a:ext>
              </a:extLst>
            </p:cNvPr>
            <p:cNvCxnSpPr>
              <a:cxnSpLocks/>
            </p:cNvCxnSpPr>
            <p:nvPr/>
          </p:nvCxnSpPr>
          <p:spPr>
            <a:xfrm rot="5400000">
              <a:off x="3657523" y="2525683"/>
              <a:ext cx="70980" cy="3578552"/>
            </a:xfrm>
            <a:prstGeom prst="bentConnector3">
              <a:avLst>
                <a:gd name="adj1" fmla="val 832809"/>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DF0F5EED-35CA-F441-9C7C-03F55178CCFA}"/>
                </a:ext>
              </a:extLst>
            </p:cNvPr>
            <p:cNvCxnSpPr>
              <a:cxnSpLocks/>
              <a:stCxn id="13" idx="2"/>
              <a:endCxn id="34" idx="4"/>
            </p:cNvCxnSpPr>
            <p:nvPr/>
          </p:nvCxnSpPr>
          <p:spPr>
            <a:xfrm rot="5400000">
              <a:off x="8528985" y="2419088"/>
              <a:ext cx="128198" cy="3655011"/>
            </a:xfrm>
            <a:prstGeom prst="bentConnector3">
              <a:avLst>
                <a:gd name="adj1" fmla="val 516075"/>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5AF7AE93-FBDB-B345-BABB-5BEA30FF5CF9}"/>
                </a:ext>
              </a:extLst>
            </p:cNvPr>
            <p:cNvCxnSpPr>
              <a:cxnSpLocks/>
              <a:stCxn id="33" idx="0"/>
              <a:endCxn id="39" idx="0"/>
            </p:cNvCxnSpPr>
            <p:nvPr/>
          </p:nvCxnSpPr>
          <p:spPr>
            <a:xfrm rot="5400000" flipH="1" flipV="1">
              <a:off x="8276055" y="1243791"/>
              <a:ext cx="634056" cy="3655011"/>
            </a:xfrm>
            <a:prstGeom prst="bentConnector3">
              <a:avLst>
                <a:gd name="adj1" fmla="val 136054"/>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C6DB63-4A23-49F6-9AE5-AACE04534058}"/>
                </a:ext>
              </a:extLst>
            </p:cNvPr>
            <p:cNvSpPr txBox="1"/>
            <p:nvPr/>
          </p:nvSpPr>
          <p:spPr>
            <a:xfrm>
              <a:off x="5655181" y="2709348"/>
              <a:ext cx="937243" cy="590931"/>
            </a:xfrm>
            <a:prstGeom prst="rect">
              <a:avLst/>
            </a:prstGeom>
            <a:noFill/>
          </p:spPr>
          <p:txBody>
            <a:bodyPr wrap="none" rtlCol="0">
              <a:spAutoFit/>
            </a:bodyPr>
            <a:lstStyle/>
            <a:p>
              <a:pPr algn="ctr">
                <a:lnSpc>
                  <a:spcPct val="90000"/>
                </a:lnSpc>
              </a:pPr>
              <a:r>
                <a:rPr lang="en-US" dirty="0">
                  <a:latin typeface="Amazon Ember" panose="020B0603020204020204" pitchFamily="34" charset="0"/>
                  <a:ea typeface="Amazon Ember" panose="020B0603020204020204" pitchFamily="34" charset="0"/>
                  <a:cs typeface="Amazon Ember" panose="020B0603020204020204" pitchFamily="34" charset="0"/>
                </a:rPr>
                <a:t>Edge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location</a:t>
              </a:r>
            </a:p>
          </p:txBody>
        </p:sp>
        <p:sp>
          <p:nvSpPr>
            <p:cNvPr id="6" name="TextBox 5">
              <a:extLst>
                <a:ext uri="{FF2B5EF4-FFF2-40B4-BE49-F238E27FC236}">
                  <a16:creationId xmlns:a16="http://schemas.microsoft.com/office/drawing/2014/main" id="{F70596CC-D664-4AF9-B75E-0A2A431A3EDC}"/>
                </a:ext>
              </a:extLst>
            </p:cNvPr>
            <p:cNvSpPr txBox="1"/>
            <p:nvPr/>
          </p:nvSpPr>
          <p:spPr>
            <a:xfrm>
              <a:off x="2124169" y="1605635"/>
              <a:ext cx="3127779" cy="646331"/>
            </a:xfrm>
            <a:prstGeom prst="rect">
              <a:avLst/>
            </a:prstGeom>
            <a:noFill/>
          </p:spPr>
          <p:txBody>
            <a:bodyPr wrap="none" rtlCol="0">
              <a:spAutoFit/>
            </a:bodyPr>
            <a:lstStyle/>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Request is routed to the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most optimal edge location</a:t>
              </a:r>
            </a:p>
          </p:txBody>
        </p:sp>
        <p:sp>
          <p:nvSpPr>
            <p:cNvPr id="8" name="TextBox 7">
              <a:extLst>
                <a:ext uri="{FF2B5EF4-FFF2-40B4-BE49-F238E27FC236}">
                  <a16:creationId xmlns:a16="http://schemas.microsoft.com/office/drawing/2014/main" id="{7AFA49EF-4AD7-4C80-AC83-661D9167C9A2}"/>
                </a:ext>
              </a:extLst>
            </p:cNvPr>
            <p:cNvSpPr txBox="1"/>
            <p:nvPr/>
          </p:nvSpPr>
          <p:spPr>
            <a:xfrm>
              <a:off x="6816664" y="1605635"/>
              <a:ext cx="3530134" cy="646331"/>
            </a:xfrm>
            <a:prstGeom prst="rect">
              <a:avLst/>
            </a:prstGeom>
            <a:noFill/>
          </p:spPr>
          <p:txBody>
            <a:bodyPr wrap="none" rtlCol="0">
              <a:spAutoFit/>
            </a:bodyPr>
            <a:lstStyle/>
            <a:p>
              <a:pPr marL="342900" indent="-342900">
                <a:buFont typeface="+mj-lt"/>
                <a:buAutoNum type="arabicPeriod" startAt="2"/>
              </a:pPr>
              <a:r>
                <a:rPr lang="en-US" dirty="0">
                  <a:latin typeface="Amazon Ember" panose="020B0603020204020204" pitchFamily="34" charset="0"/>
                  <a:ea typeface="Amazon Ember" panose="020B0603020204020204" pitchFamily="34" charset="0"/>
                  <a:cs typeface="Amazon Ember" panose="020B0603020204020204" pitchFamily="34" charset="0"/>
                </a:rPr>
                <a:t>Non-cached content is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retrieved from the origin server</a:t>
              </a:r>
            </a:p>
          </p:txBody>
        </p:sp>
        <p:sp>
          <p:nvSpPr>
            <p:cNvPr id="12" name="TextBox 11">
              <a:extLst>
                <a:ext uri="{FF2B5EF4-FFF2-40B4-BE49-F238E27FC236}">
                  <a16:creationId xmlns:a16="http://schemas.microsoft.com/office/drawing/2014/main" id="{6C08DB89-8329-4848-856C-783D14C8C043}"/>
                </a:ext>
              </a:extLst>
            </p:cNvPr>
            <p:cNvSpPr txBox="1"/>
            <p:nvPr/>
          </p:nvSpPr>
          <p:spPr>
            <a:xfrm>
              <a:off x="6816664" y="4959978"/>
              <a:ext cx="3495893" cy="646331"/>
            </a:xfrm>
            <a:prstGeom prst="rect">
              <a:avLst/>
            </a:prstGeom>
            <a:noFill/>
          </p:spPr>
          <p:txBody>
            <a:bodyPr wrap="none" rtlCol="0">
              <a:spAutoFit/>
            </a:bodyPr>
            <a:lstStyle/>
            <a:p>
              <a:pPr marL="342900" indent="-342900">
                <a:buFont typeface="+mj-lt"/>
                <a:buAutoNum type="arabicPeriod" startAt="3"/>
              </a:pPr>
              <a:r>
                <a:rPr lang="en-US" dirty="0">
                  <a:latin typeface="Amazon Ember" panose="020B0603020204020204" pitchFamily="34" charset="0"/>
                  <a:ea typeface="Amazon Ember" panose="020B0603020204020204" pitchFamily="34" charset="0"/>
                  <a:cs typeface="Amazon Ember" panose="020B0603020204020204" pitchFamily="34" charset="0"/>
                </a:rPr>
                <a:t>Origin server sends content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to the edge location for caching</a:t>
              </a:r>
            </a:p>
          </p:txBody>
        </p:sp>
        <p:sp>
          <p:nvSpPr>
            <p:cNvPr id="14" name="TextBox 13">
              <a:extLst>
                <a:ext uri="{FF2B5EF4-FFF2-40B4-BE49-F238E27FC236}">
                  <a16:creationId xmlns:a16="http://schemas.microsoft.com/office/drawing/2014/main" id="{DD97E49D-B322-4CA2-9AA6-3B9388D16750}"/>
                </a:ext>
              </a:extLst>
            </p:cNvPr>
            <p:cNvSpPr txBox="1"/>
            <p:nvPr/>
          </p:nvSpPr>
          <p:spPr>
            <a:xfrm>
              <a:off x="2124169" y="4959978"/>
              <a:ext cx="2897282" cy="646331"/>
            </a:xfrm>
            <a:prstGeom prst="rect">
              <a:avLst/>
            </a:prstGeom>
            <a:noFill/>
          </p:spPr>
          <p:txBody>
            <a:bodyPr wrap="square" rtlCol="0">
              <a:spAutoFit/>
            </a:bodyPr>
            <a:lstStyle/>
            <a:p>
              <a:pPr marL="342900" indent="-342900">
                <a:buFont typeface="+mj-lt"/>
                <a:buAutoNum type="arabicPeriod" startAt="4"/>
              </a:pPr>
              <a:r>
                <a:rPr lang="en-US" dirty="0">
                  <a:latin typeface="Amazon Ember" panose="020B0603020204020204" pitchFamily="34" charset="0"/>
                  <a:ea typeface="Amazon Ember" panose="020B0603020204020204" pitchFamily="34" charset="0"/>
                  <a:cs typeface="Amazon Ember" panose="020B0603020204020204" pitchFamily="34" charset="0"/>
                </a:rPr>
                <a:t>Data is transferred to the user</a:t>
              </a:r>
            </a:p>
          </p:txBody>
        </p:sp>
        <p:sp>
          <p:nvSpPr>
            <p:cNvPr id="18" name="Oval 17">
              <a:extLst>
                <a:ext uri="{FF2B5EF4-FFF2-40B4-BE49-F238E27FC236}">
                  <a16:creationId xmlns:a16="http://schemas.microsoft.com/office/drawing/2014/main" id="{95333524-B571-4794-B67E-83048B82CF3A}"/>
                </a:ext>
              </a:extLst>
            </p:cNvPr>
            <p:cNvSpPr/>
            <p:nvPr/>
          </p:nvSpPr>
          <p:spPr>
            <a:xfrm>
              <a:off x="1756928" y="2754268"/>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4EF953EE-F258-4AA1-A07A-ABAF124A25DD}"/>
                </a:ext>
              </a:extLst>
            </p:cNvPr>
            <p:cNvSpPr/>
            <p:nvPr/>
          </p:nvSpPr>
          <p:spPr>
            <a:xfrm>
              <a:off x="5344871" y="3388324"/>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80244C4F-ED3F-4A02-B112-A7EE8719DC0E}"/>
                </a:ext>
              </a:extLst>
            </p:cNvPr>
            <p:cNvSpPr/>
            <p:nvPr/>
          </p:nvSpPr>
          <p:spPr>
            <a:xfrm>
              <a:off x="6628418" y="3388324"/>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CB9AD0D-D604-4A3C-8E69-BE1E5862E813}"/>
                </a:ext>
              </a:extLst>
            </p:cNvPr>
            <p:cNvSpPr/>
            <p:nvPr/>
          </p:nvSpPr>
          <p:spPr>
            <a:xfrm>
              <a:off x="6628418" y="4033214"/>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DC05E777-F017-4425-BC68-699424B08C8E}"/>
                </a:ext>
              </a:extLst>
            </p:cNvPr>
            <p:cNvSpPr/>
            <p:nvPr/>
          </p:nvSpPr>
          <p:spPr>
            <a:xfrm>
              <a:off x="5344871" y="4033214"/>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04347729-FB54-427E-A2F6-3522EFCD0EDA}"/>
                </a:ext>
              </a:extLst>
            </p:cNvPr>
            <p:cNvSpPr/>
            <p:nvPr/>
          </p:nvSpPr>
          <p:spPr>
            <a:xfrm>
              <a:off x="10283429" y="2754268"/>
              <a:ext cx="274320" cy="277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15A26CE-6BEB-3844-B50D-CEC2E8E7FFFF}"/>
                </a:ext>
              </a:extLst>
            </p:cNvPr>
            <p:cNvSpPr txBox="1"/>
            <p:nvPr/>
          </p:nvSpPr>
          <p:spPr>
            <a:xfrm>
              <a:off x="5344871" y="3388324"/>
              <a:ext cx="1557867" cy="922368"/>
            </a:xfrm>
            <a:prstGeom prst="rect">
              <a:avLst/>
            </a:prstGeom>
            <a:solidFill>
              <a:schemeClr val="accent2"/>
            </a:solidFill>
            <a:ln>
              <a:no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Cached copies of objects</a:t>
              </a:r>
            </a:p>
          </p:txBody>
        </p:sp>
        <p:pic>
          <p:nvPicPr>
            <p:cNvPr id="36" name="Graphic 37">
              <a:extLst>
                <a:ext uri="{FF2B5EF4-FFF2-40B4-BE49-F238E27FC236}">
                  <a16:creationId xmlns:a16="http://schemas.microsoft.com/office/drawing/2014/main" id="{40949D8C-B750-4B39-B5C5-258C8789552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86432" y="2773318"/>
              <a:ext cx="1097280" cy="1097280"/>
            </a:xfrm>
            <a:prstGeom prst="rect">
              <a:avLst/>
            </a:prstGeom>
          </p:spPr>
        </p:pic>
      </p:grpSp>
      <p:sp>
        <p:nvSpPr>
          <p:cNvPr id="3" name="Footer Placeholder 2">
            <a:extLst>
              <a:ext uri="{FF2B5EF4-FFF2-40B4-BE49-F238E27FC236}">
                <a16:creationId xmlns:a16="http://schemas.microsoft.com/office/drawing/2014/main" id="{DFE51E28-98DB-4FCE-9224-6F4EF6C0C62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4C5DF509-BA25-418C-9EB1-0C8BACE283D9}"/>
              </a:ext>
            </a:extLst>
          </p:cNvPr>
          <p:cNvSpPr>
            <a:spLocks noGrp="1"/>
          </p:cNvSpPr>
          <p:nvPr>
            <p:ph type="sldNum" sz="quarter" idx="12"/>
          </p:nvPr>
        </p:nvSpPr>
        <p:spPr/>
        <p:txBody>
          <a:bodyPr/>
          <a:lstStyle/>
          <a:p>
            <a:fld id="{B6A95138-A96E-2F42-A959-2EFD44FE4AB7}" type="slidenum">
              <a:rPr lang="en-US" smtClean="0"/>
              <a:pPr/>
              <a:t>20</a:t>
            </a:fld>
            <a:endParaRPr lang="en-US" dirty="0"/>
          </a:p>
        </p:txBody>
      </p:sp>
    </p:spTree>
    <p:custDataLst>
      <p:tags r:id="rId1"/>
    </p:custDataLst>
    <p:extLst>
      <p:ext uri="{BB962C8B-B14F-4D97-AF65-F5344CB8AC3E}">
        <p14:creationId xmlns:p14="http://schemas.microsoft.com/office/powerpoint/2010/main" val="3069658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How to configure a CloudFront distribution</a:t>
            </a:r>
          </a:p>
        </p:txBody>
      </p:sp>
      <p:grpSp>
        <p:nvGrpSpPr>
          <p:cNvPr id="12" name="Group 11" descr="steps for configuring a cloudfront distribution.">
            <a:extLst>
              <a:ext uri="{FF2B5EF4-FFF2-40B4-BE49-F238E27FC236}">
                <a16:creationId xmlns:a16="http://schemas.microsoft.com/office/drawing/2014/main" id="{9A84235D-24CC-487F-A94B-22DE483C5EEF}"/>
              </a:ext>
            </a:extLst>
          </p:cNvPr>
          <p:cNvGrpSpPr/>
          <p:nvPr/>
        </p:nvGrpSpPr>
        <p:grpSpPr>
          <a:xfrm>
            <a:off x="220954" y="1474914"/>
            <a:ext cx="11917212" cy="4938694"/>
            <a:chOff x="127966" y="1474914"/>
            <a:chExt cx="11917212" cy="4938694"/>
          </a:xfrm>
        </p:grpSpPr>
        <p:sp>
          <p:nvSpPr>
            <p:cNvPr id="90" name="Rounded Rectangle 89">
              <a:extLst>
                <a:ext uri="{FF2B5EF4-FFF2-40B4-BE49-F238E27FC236}">
                  <a16:creationId xmlns:a16="http://schemas.microsoft.com/office/drawing/2014/main" id="{43EBB1E4-3352-FE44-92E6-72E77E76E54E}"/>
                </a:ext>
              </a:extLst>
            </p:cNvPr>
            <p:cNvSpPr/>
            <p:nvPr/>
          </p:nvSpPr>
          <p:spPr>
            <a:xfrm>
              <a:off x="127966" y="2298808"/>
              <a:ext cx="3092151" cy="4114800"/>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6" name="Straight Arrow Connector 125">
              <a:extLst>
                <a:ext uri="{FF2B5EF4-FFF2-40B4-BE49-F238E27FC236}">
                  <a16:creationId xmlns:a16="http://schemas.microsoft.com/office/drawing/2014/main" id="{2FEC2F4F-C942-1E40-9394-DEF886D58469}"/>
                </a:ext>
              </a:extLst>
            </p:cNvPr>
            <p:cNvCxnSpPr>
              <a:cxnSpLocks/>
            </p:cNvCxnSpPr>
            <p:nvPr/>
          </p:nvCxnSpPr>
          <p:spPr>
            <a:xfrm>
              <a:off x="2517666" y="1798080"/>
              <a:ext cx="73152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0A3E61F-7536-0A43-9421-EA2DF26171B3}"/>
                </a:ext>
              </a:extLst>
            </p:cNvPr>
            <p:cNvCxnSpPr>
              <a:cxnSpLocks/>
            </p:cNvCxnSpPr>
            <p:nvPr/>
          </p:nvCxnSpPr>
          <p:spPr>
            <a:xfrm>
              <a:off x="5893557" y="1798080"/>
              <a:ext cx="73152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947A897-0350-4DB9-BD8F-466F448D4292}"/>
                </a:ext>
              </a:extLst>
            </p:cNvPr>
            <p:cNvGrpSpPr/>
            <p:nvPr/>
          </p:nvGrpSpPr>
          <p:grpSpPr>
            <a:xfrm>
              <a:off x="6978277" y="2842440"/>
              <a:ext cx="1828800" cy="1828800"/>
              <a:chOff x="8325455" y="4603461"/>
              <a:chExt cx="1828800" cy="1828800"/>
            </a:xfrm>
          </p:grpSpPr>
          <p:sp>
            <p:nvSpPr>
              <p:cNvPr id="87" name="Rounded Rectangle 86">
                <a:extLst>
                  <a:ext uri="{FF2B5EF4-FFF2-40B4-BE49-F238E27FC236}">
                    <a16:creationId xmlns:a16="http://schemas.microsoft.com/office/drawing/2014/main" id="{ACA08335-41BE-7A46-8031-B7D57F0A6D95}"/>
                  </a:ext>
                </a:extLst>
              </p:cNvPr>
              <p:cNvSpPr/>
              <p:nvPr/>
            </p:nvSpPr>
            <p:spPr>
              <a:xfrm>
                <a:off x="8325455" y="4603461"/>
                <a:ext cx="1828800" cy="1828800"/>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FF446F92-E23B-4B07-BD2F-251F9F97563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3079" y="5142109"/>
                <a:ext cx="711200" cy="711200"/>
              </a:xfrm>
              <a:prstGeom prst="rect">
                <a:avLst/>
              </a:prstGeom>
            </p:spPr>
          </p:pic>
        </p:grpSp>
        <p:grpSp>
          <p:nvGrpSpPr>
            <p:cNvPr id="32" name="Group 31">
              <a:extLst>
                <a:ext uri="{FF2B5EF4-FFF2-40B4-BE49-F238E27FC236}">
                  <a16:creationId xmlns:a16="http://schemas.microsoft.com/office/drawing/2014/main" id="{2255C551-D366-485E-A161-5665EE2A3DFD}"/>
                </a:ext>
              </a:extLst>
            </p:cNvPr>
            <p:cNvGrpSpPr/>
            <p:nvPr/>
          </p:nvGrpSpPr>
          <p:grpSpPr>
            <a:xfrm>
              <a:off x="285051" y="1504489"/>
              <a:ext cx="2237941" cy="646331"/>
              <a:chOff x="285051" y="1504489"/>
              <a:chExt cx="2237941" cy="646331"/>
            </a:xfrm>
          </p:grpSpPr>
          <p:sp>
            <p:nvSpPr>
              <p:cNvPr id="10" name="TextBox 9">
                <a:extLst>
                  <a:ext uri="{FF2B5EF4-FFF2-40B4-BE49-F238E27FC236}">
                    <a16:creationId xmlns:a16="http://schemas.microsoft.com/office/drawing/2014/main" id="{1E487EFD-D93E-4480-A006-23158A19C2D3}"/>
                  </a:ext>
                </a:extLst>
              </p:cNvPr>
              <p:cNvSpPr txBox="1"/>
              <p:nvPr/>
            </p:nvSpPr>
            <p:spPr>
              <a:xfrm>
                <a:off x="285051" y="1504489"/>
                <a:ext cx="48442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1" name="TextBox 10">
                <a:extLst>
                  <a:ext uri="{FF2B5EF4-FFF2-40B4-BE49-F238E27FC236}">
                    <a16:creationId xmlns:a16="http://schemas.microsoft.com/office/drawing/2014/main" id="{9D684FE7-29CC-4C0F-883E-154AA309FEFF}"/>
                  </a:ext>
                </a:extLst>
              </p:cNvPr>
              <p:cNvSpPr txBox="1"/>
              <p:nvPr/>
            </p:nvSpPr>
            <p:spPr>
              <a:xfrm>
                <a:off x="825091" y="1504489"/>
                <a:ext cx="1697901" cy="646331"/>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You specify an</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origin server</a:t>
                </a:r>
              </a:p>
            </p:txBody>
          </p:sp>
        </p:grpSp>
        <p:grpSp>
          <p:nvGrpSpPr>
            <p:cNvPr id="33" name="Group 32">
              <a:extLst>
                <a:ext uri="{FF2B5EF4-FFF2-40B4-BE49-F238E27FC236}">
                  <a16:creationId xmlns:a16="http://schemas.microsoft.com/office/drawing/2014/main" id="{F48058A5-CD5E-44CE-AC6C-372207A3BE69}"/>
                </a:ext>
              </a:extLst>
            </p:cNvPr>
            <p:cNvGrpSpPr/>
            <p:nvPr/>
          </p:nvGrpSpPr>
          <p:grpSpPr>
            <a:xfrm>
              <a:off x="3434360" y="1474914"/>
              <a:ext cx="2333910" cy="646331"/>
              <a:chOff x="3396260" y="1504489"/>
              <a:chExt cx="2333910" cy="646331"/>
            </a:xfrm>
          </p:grpSpPr>
          <p:sp>
            <p:nvSpPr>
              <p:cNvPr id="49" name="TextBox 48">
                <a:extLst>
                  <a:ext uri="{FF2B5EF4-FFF2-40B4-BE49-F238E27FC236}">
                    <a16:creationId xmlns:a16="http://schemas.microsoft.com/office/drawing/2014/main" id="{B6450530-5AE1-4AB3-81E0-52D75DB1EF28}"/>
                  </a:ext>
                </a:extLst>
              </p:cNvPr>
              <p:cNvSpPr txBox="1"/>
              <p:nvPr/>
            </p:nvSpPr>
            <p:spPr>
              <a:xfrm>
                <a:off x="3921662" y="1504489"/>
                <a:ext cx="1808508" cy="646331"/>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You configure</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the distribution</a:t>
                </a:r>
              </a:p>
            </p:txBody>
          </p:sp>
          <p:sp>
            <p:nvSpPr>
              <p:cNvPr id="50" name="TextBox 49">
                <a:extLst>
                  <a:ext uri="{FF2B5EF4-FFF2-40B4-BE49-F238E27FC236}">
                    <a16:creationId xmlns:a16="http://schemas.microsoft.com/office/drawing/2014/main" id="{B9919B1F-C6F7-49CA-A4D1-B861A725D26A}"/>
                  </a:ext>
                </a:extLst>
              </p:cNvPr>
              <p:cNvSpPr txBox="1"/>
              <p:nvPr/>
            </p:nvSpPr>
            <p:spPr>
              <a:xfrm>
                <a:off x="3396260" y="1504489"/>
                <a:ext cx="48442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2.</a:t>
                </a:r>
              </a:p>
            </p:txBody>
          </p:sp>
        </p:grpSp>
        <p:grpSp>
          <p:nvGrpSpPr>
            <p:cNvPr id="34" name="Group 33">
              <a:extLst>
                <a:ext uri="{FF2B5EF4-FFF2-40B4-BE49-F238E27FC236}">
                  <a16:creationId xmlns:a16="http://schemas.microsoft.com/office/drawing/2014/main" id="{5326D290-9090-4B9D-B4D3-CA0BE726EF29}"/>
                </a:ext>
              </a:extLst>
            </p:cNvPr>
            <p:cNvGrpSpPr/>
            <p:nvPr/>
          </p:nvGrpSpPr>
          <p:grpSpPr>
            <a:xfrm>
              <a:off x="6651350" y="1504489"/>
              <a:ext cx="1951618" cy="1200329"/>
              <a:chOff x="6651350" y="1504489"/>
              <a:chExt cx="1951618" cy="1200329"/>
            </a:xfrm>
          </p:grpSpPr>
          <p:sp>
            <p:nvSpPr>
              <p:cNvPr id="54" name="TextBox 53">
                <a:extLst>
                  <a:ext uri="{FF2B5EF4-FFF2-40B4-BE49-F238E27FC236}">
                    <a16:creationId xmlns:a16="http://schemas.microsoft.com/office/drawing/2014/main" id="{BFA1A286-0628-4150-9EA2-609CD26BEA88}"/>
                  </a:ext>
                </a:extLst>
              </p:cNvPr>
              <p:cNvSpPr txBox="1"/>
              <p:nvPr/>
            </p:nvSpPr>
            <p:spPr>
              <a:xfrm>
                <a:off x="7182386" y="1504489"/>
                <a:ext cx="1420582" cy="1200329"/>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CloudFront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assigns a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domain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55" name="TextBox 54">
                <a:extLst>
                  <a:ext uri="{FF2B5EF4-FFF2-40B4-BE49-F238E27FC236}">
                    <a16:creationId xmlns:a16="http://schemas.microsoft.com/office/drawing/2014/main" id="{78A5FD3C-3CD5-451A-A559-8A1B7A284A65}"/>
                  </a:ext>
                </a:extLst>
              </p:cNvPr>
              <p:cNvSpPr txBox="1"/>
              <p:nvPr/>
            </p:nvSpPr>
            <p:spPr>
              <a:xfrm>
                <a:off x="6651350" y="1504489"/>
                <a:ext cx="48442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3.</a:t>
                </a:r>
              </a:p>
            </p:txBody>
          </p:sp>
        </p:grpSp>
        <p:grpSp>
          <p:nvGrpSpPr>
            <p:cNvPr id="35" name="Group 34">
              <a:extLst>
                <a:ext uri="{FF2B5EF4-FFF2-40B4-BE49-F238E27FC236}">
                  <a16:creationId xmlns:a16="http://schemas.microsoft.com/office/drawing/2014/main" id="{2D63911F-9CAA-4C07-B008-27E5EA1648D3}"/>
                </a:ext>
              </a:extLst>
            </p:cNvPr>
            <p:cNvGrpSpPr/>
            <p:nvPr/>
          </p:nvGrpSpPr>
          <p:grpSpPr>
            <a:xfrm>
              <a:off x="9352276" y="1504489"/>
              <a:ext cx="2692902" cy="1200329"/>
              <a:chOff x="9352276" y="1504489"/>
              <a:chExt cx="2692902" cy="1200329"/>
            </a:xfrm>
          </p:grpSpPr>
          <p:sp>
            <p:nvSpPr>
              <p:cNvPr id="59" name="TextBox 58">
                <a:extLst>
                  <a:ext uri="{FF2B5EF4-FFF2-40B4-BE49-F238E27FC236}">
                    <a16:creationId xmlns:a16="http://schemas.microsoft.com/office/drawing/2014/main" id="{33C4459D-9A5A-4FBC-8528-459602A532B6}"/>
                  </a:ext>
                </a:extLst>
              </p:cNvPr>
              <p:cNvSpPr txBox="1"/>
              <p:nvPr/>
            </p:nvSpPr>
            <p:spPr>
              <a:xfrm>
                <a:off x="9893627" y="1504489"/>
                <a:ext cx="2151551" cy="1200329"/>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CloudFront sends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your distribution’s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configuration to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edge locations</a:t>
                </a:r>
              </a:p>
            </p:txBody>
          </p:sp>
          <p:sp>
            <p:nvSpPr>
              <p:cNvPr id="60" name="TextBox 59">
                <a:extLst>
                  <a:ext uri="{FF2B5EF4-FFF2-40B4-BE49-F238E27FC236}">
                    <a16:creationId xmlns:a16="http://schemas.microsoft.com/office/drawing/2014/main" id="{D761F9C4-F3E3-48B0-988B-54527BE595AB}"/>
                  </a:ext>
                </a:extLst>
              </p:cNvPr>
              <p:cNvSpPr txBox="1"/>
              <p:nvPr/>
            </p:nvSpPr>
            <p:spPr>
              <a:xfrm>
                <a:off x="9352276" y="1504489"/>
                <a:ext cx="48442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4.</a:t>
                </a:r>
              </a:p>
            </p:txBody>
          </p:sp>
        </p:grpSp>
        <p:grpSp>
          <p:nvGrpSpPr>
            <p:cNvPr id="23" name="Group 22">
              <a:extLst>
                <a:ext uri="{FF2B5EF4-FFF2-40B4-BE49-F238E27FC236}">
                  <a16:creationId xmlns:a16="http://schemas.microsoft.com/office/drawing/2014/main" id="{648E1A02-05B3-408E-8C7B-30FDB7292CBF}"/>
                </a:ext>
              </a:extLst>
            </p:cNvPr>
            <p:cNvGrpSpPr/>
            <p:nvPr/>
          </p:nvGrpSpPr>
          <p:grpSpPr>
            <a:xfrm>
              <a:off x="286888" y="2584282"/>
              <a:ext cx="2774306" cy="3562504"/>
              <a:chOff x="27331" y="2440433"/>
              <a:chExt cx="2774306" cy="3562504"/>
            </a:xfrm>
          </p:grpSpPr>
          <p:grpSp>
            <p:nvGrpSpPr>
              <p:cNvPr id="7" name="Group 6">
                <a:extLst>
                  <a:ext uri="{FF2B5EF4-FFF2-40B4-BE49-F238E27FC236}">
                    <a16:creationId xmlns:a16="http://schemas.microsoft.com/office/drawing/2014/main" id="{CA6007F9-C5A8-440E-AED7-E2CBA5D70694}"/>
                  </a:ext>
                </a:extLst>
              </p:cNvPr>
              <p:cNvGrpSpPr/>
              <p:nvPr/>
            </p:nvGrpSpPr>
            <p:grpSpPr>
              <a:xfrm>
                <a:off x="249136" y="2440433"/>
                <a:ext cx="1075936" cy="1002176"/>
                <a:chOff x="249136" y="2440433"/>
                <a:chExt cx="1075936" cy="1002176"/>
              </a:xfrm>
            </p:grpSpPr>
            <p:pic>
              <p:nvPicPr>
                <p:cNvPr id="42" name="Graphic 41">
                  <a:extLst>
                    <a:ext uri="{FF2B5EF4-FFF2-40B4-BE49-F238E27FC236}">
                      <a16:creationId xmlns:a16="http://schemas.microsoft.com/office/drawing/2014/main" id="{95F326EA-533A-4080-89C9-540FD7B80F5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569" y="2440433"/>
                  <a:ext cx="640080" cy="640080"/>
                </a:xfrm>
                <a:prstGeom prst="rect">
                  <a:avLst/>
                </a:prstGeom>
              </p:spPr>
            </p:pic>
            <p:sp>
              <p:nvSpPr>
                <p:cNvPr id="5" name="TextBox 4">
                  <a:extLst>
                    <a:ext uri="{FF2B5EF4-FFF2-40B4-BE49-F238E27FC236}">
                      <a16:creationId xmlns:a16="http://schemas.microsoft.com/office/drawing/2014/main" id="{2AAD28AF-F13F-4757-B991-1D279D8F5A55}"/>
                    </a:ext>
                  </a:extLst>
                </p:cNvPr>
                <p:cNvSpPr txBox="1"/>
                <p:nvPr/>
              </p:nvSpPr>
              <p:spPr>
                <a:xfrm>
                  <a:off x="249136" y="3104055"/>
                  <a:ext cx="107593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bucket</a:t>
                  </a:r>
                </a:p>
              </p:txBody>
            </p:sp>
          </p:grpSp>
          <p:grpSp>
            <p:nvGrpSpPr>
              <p:cNvPr id="9" name="Group 8">
                <a:extLst>
                  <a:ext uri="{FF2B5EF4-FFF2-40B4-BE49-F238E27FC236}">
                    <a16:creationId xmlns:a16="http://schemas.microsoft.com/office/drawing/2014/main" id="{17E781D0-ECC3-4977-88C8-288C32583464}"/>
                  </a:ext>
                </a:extLst>
              </p:cNvPr>
              <p:cNvGrpSpPr/>
              <p:nvPr/>
            </p:nvGrpSpPr>
            <p:grpSpPr>
              <a:xfrm>
                <a:off x="27331" y="3673677"/>
                <a:ext cx="1523174" cy="1235422"/>
                <a:chOff x="1305137" y="5045303"/>
                <a:chExt cx="1523174" cy="1235422"/>
              </a:xfrm>
            </p:grpSpPr>
            <p:pic>
              <p:nvPicPr>
                <p:cNvPr id="37" name="Graphic 36">
                  <a:extLst>
                    <a:ext uri="{FF2B5EF4-FFF2-40B4-BE49-F238E27FC236}">
                      <a16:creationId xmlns:a16="http://schemas.microsoft.com/office/drawing/2014/main" id="{8FE50A4F-B3B1-4E3C-A53C-8EFCD05DD52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46684" y="5045303"/>
                  <a:ext cx="640080" cy="640080"/>
                </a:xfrm>
                <a:prstGeom prst="rect">
                  <a:avLst/>
                </a:prstGeom>
              </p:spPr>
            </p:pic>
            <p:sp>
              <p:nvSpPr>
                <p:cNvPr id="6" name="TextBox 5">
                  <a:extLst>
                    <a:ext uri="{FF2B5EF4-FFF2-40B4-BE49-F238E27FC236}">
                      <a16:creationId xmlns:a16="http://schemas.microsoft.com/office/drawing/2014/main" id="{68AFBC52-5191-4359-BC1D-184977B97B8D}"/>
                    </a:ext>
                  </a:extLst>
                </p:cNvPr>
                <p:cNvSpPr txBox="1"/>
                <p:nvPr/>
              </p:nvSpPr>
              <p:spPr>
                <a:xfrm>
                  <a:off x="1305137" y="5695950"/>
                  <a:ext cx="152317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MediaPackage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channel</a:t>
                  </a:r>
                </a:p>
              </p:txBody>
            </p:sp>
          </p:grpSp>
          <p:grpSp>
            <p:nvGrpSpPr>
              <p:cNvPr id="13" name="Group 12">
                <a:extLst>
                  <a:ext uri="{FF2B5EF4-FFF2-40B4-BE49-F238E27FC236}">
                    <a16:creationId xmlns:a16="http://schemas.microsoft.com/office/drawing/2014/main" id="{AC9B8416-935A-414C-B09F-8801FDD1704A}"/>
                  </a:ext>
                </a:extLst>
              </p:cNvPr>
              <p:cNvGrpSpPr/>
              <p:nvPr/>
            </p:nvGrpSpPr>
            <p:grpSpPr>
              <a:xfrm>
                <a:off x="1528241" y="3684245"/>
                <a:ext cx="1205778" cy="1224854"/>
                <a:chOff x="3697041" y="5055870"/>
                <a:chExt cx="1205778" cy="1224854"/>
              </a:xfrm>
            </p:grpSpPr>
            <p:pic>
              <p:nvPicPr>
                <p:cNvPr id="38" name="Graphic 37">
                  <a:extLst>
                    <a:ext uri="{FF2B5EF4-FFF2-40B4-BE49-F238E27FC236}">
                      <a16:creationId xmlns:a16="http://schemas.microsoft.com/office/drawing/2014/main" id="{BDEBAA57-A6BD-4255-9767-13466DE12CB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79890" y="5055870"/>
                  <a:ext cx="640080" cy="640080"/>
                </a:xfrm>
                <a:prstGeom prst="rect">
                  <a:avLst/>
                </a:prstGeom>
              </p:spPr>
            </p:pic>
            <p:sp>
              <p:nvSpPr>
                <p:cNvPr id="51" name="TextBox 50">
                  <a:extLst>
                    <a:ext uri="{FF2B5EF4-FFF2-40B4-BE49-F238E27FC236}">
                      <a16:creationId xmlns:a16="http://schemas.microsoft.com/office/drawing/2014/main" id="{DFC92D9C-85BF-4086-8A97-DFF9FFE8A36C}"/>
                    </a:ext>
                  </a:extLst>
                </p:cNvPr>
                <p:cNvSpPr txBox="1"/>
                <p:nvPr/>
              </p:nvSpPr>
              <p:spPr>
                <a:xfrm>
                  <a:off x="3697041" y="5695949"/>
                  <a:ext cx="1205778"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MediaStore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container</a:t>
                  </a:r>
                </a:p>
              </p:txBody>
            </p:sp>
          </p:grpSp>
          <p:grpSp>
            <p:nvGrpSpPr>
              <p:cNvPr id="8" name="Group 7">
                <a:extLst>
                  <a:ext uri="{FF2B5EF4-FFF2-40B4-BE49-F238E27FC236}">
                    <a16:creationId xmlns:a16="http://schemas.microsoft.com/office/drawing/2014/main" id="{6D004432-4971-4716-BBEA-B64204D38C46}"/>
                  </a:ext>
                </a:extLst>
              </p:cNvPr>
              <p:cNvGrpSpPr/>
              <p:nvPr/>
            </p:nvGrpSpPr>
            <p:grpSpPr>
              <a:xfrm>
                <a:off x="1466014" y="2440433"/>
                <a:ext cx="1335623" cy="1002176"/>
                <a:chOff x="1466014" y="2440433"/>
                <a:chExt cx="1335623" cy="1002176"/>
              </a:xfrm>
            </p:grpSpPr>
            <p:pic>
              <p:nvPicPr>
                <p:cNvPr id="48" name="Graphic 47">
                  <a:extLst>
                    <a:ext uri="{FF2B5EF4-FFF2-40B4-BE49-F238E27FC236}">
                      <a16:creationId xmlns:a16="http://schemas.microsoft.com/office/drawing/2014/main" id="{81FE56FE-9BBE-4502-967C-1EAC9C5173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13785" y="2440433"/>
                  <a:ext cx="640080" cy="640080"/>
                </a:xfrm>
                <a:prstGeom prst="rect">
                  <a:avLst/>
                </a:prstGeom>
              </p:spPr>
            </p:pic>
            <p:sp>
              <p:nvSpPr>
                <p:cNvPr id="52" name="TextBox 51">
                  <a:extLst>
                    <a:ext uri="{FF2B5EF4-FFF2-40B4-BE49-F238E27FC236}">
                      <a16:creationId xmlns:a16="http://schemas.microsoft.com/office/drawing/2014/main" id="{53EC301B-CFF1-4375-9693-A7CEA3258D33}"/>
                    </a:ext>
                  </a:extLst>
                </p:cNvPr>
                <p:cNvSpPr txBox="1"/>
                <p:nvPr/>
              </p:nvSpPr>
              <p:spPr>
                <a:xfrm>
                  <a:off x="1466014" y="3104055"/>
                  <a:ext cx="133562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grpSp>
          <p:grpSp>
            <p:nvGrpSpPr>
              <p:cNvPr id="18" name="Group 17">
                <a:extLst>
                  <a:ext uri="{FF2B5EF4-FFF2-40B4-BE49-F238E27FC236}">
                    <a16:creationId xmlns:a16="http://schemas.microsoft.com/office/drawing/2014/main" id="{55300DFA-B65B-4DD8-A083-E62B985E569A}"/>
                  </a:ext>
                </a:extLst>
              </p:cNvPr>
              <p:cNvGrpSpPr/>
              <p:nvPr/>
            </p:nvGrpSpPr>
            <p:grpSpPr>
              <a:xfrm>
                <a:off x="424078" y="5171940"/>
                <a:ext cx="2162945" cy="830997"/>
                <a:chOff x="387320" y="3606992"/>
                <a:chExt cx="2162945" cy="830997"/>
              </a:xfrm>
            </p:grpSpPr>
            <p:pic>
              <p:nvPicPr>
                <p:cNvPr id="56" name="Graphic 55">
                  <a:extLst>
                    <a:ext uri="{FF2B5EF4-FFF2-40B4-BE49-F238E27FC236}">
                      <a16:creationId xmlns:a16="http://schemas.microsoft.com/office/drawing/2014/main" id="{F94B7971-8594-4797-8A3B-F5A360AC484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7320" y="3650382"/>
                  <a:ext cx="744217" cy="744217"/>
                </a:xfrm>
                <a:prstGeom prst="rect">
                  <a:avLst/>
                </a:prstGeom>
              </p:spPr>
            </p:pic>
            <p:sp>
              <p:nvSpPr>
                <p:cNvPr id="17" name="TextBox 16">
                  <a:extLst>
                    <a:ext uri="{FF2B5EF4-FFF2-40B4-BE49-F238E27FC236}">
                      <a16:creationId xmlns:a16="http://schemas.microsoft.com/office/drawing/2014/main" id="{48B244AB-EB9A-4913-9140-12A4B80B33D7}"/>
                    </a:ext>
                  </a:extLst>
                </p:cNvPr>
                <p:cNvSpPr txBox="1"/>
                <p:nvPr/>
              </p:nvSpPr>
              <p:spPr>
                <a:xfrm>
                  <a:off x="1136095" y="3606992"/>
                  <a:ext cx="1414170"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 server</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or other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custom origin</a:t>
                  </a:r>
                </a:p>
              </p:txBody>
            </p:sp>
          </p:grpSp>
        </p:grpSp>
        <p:cxnSp>
          <p:nvCxnSpPr>
            <p:cNvPr id="61" name="Straight Arrow Connector 60">
              <a:extLst>
                <a:ext uri="{FF2B5EF4-FFF2-40B4-BE49-F238E27FC236}">
                  <a16:creationId xmlns:a16="http://schemas.microsoft.com/office/drawing/2014/main" id="{EB662120-81E2-4EC6-89D4-7FFE9BDFBE90}"/>
                </a:ext>
              </a:extLst>
            </p:cNvPr>
            <p:cNvCxnSpPr>
              <a:cxnSpLocks/>
            </p:cNvCxnSpPr>
            <p:nvPr/>
          </p:nvCxnSpPr>
          <p:spPr>
            <a:xfrm>
              <a:off x="8611862" y="1798080"/>
              <a:ext cx="73152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DFBF9BB-4F27-4E66-93FA-4028DBD6DB71}"/>
                </a:ext>
              </a:extLst>
            </p:cNvPr>
            <p:cNvGrpSpPr/>
            <p:nvPr/>
          </p:nvGrpSpPr>
          <p:grpSpPr>
            <a:xfrm>
              <a:off x="3850533" y="2298808"/>
              <a:ext cx="2011680" cy="4114800"/>
              <a:chOff x="4353026" y="2298808"/>
              <a:chExt cx="2011680" cy="4114800"/>
            </a:xfrm>
          </p:grpSpPr>
          <p:pic>
            <p:nvPicPr>
              <p:cNvPr id="43" name="Graphic 42">
                <a:extLst>
                  <a:ext uri="{FF2B5EF4-FFF2-40B4-BE49-F238E27FC236}">
                    <a16:creationId xmlns:a16="http://schemas.microsoft.com/office/drawing/2014/main" id="{9D571E1B-1516-4725-A207-2BA0721A577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47386" y="2820381"/>
                <a:ext cx="822960" cy="822960"/>
              </a:xfrm>
              <a:prstGeom prst="rect">
                <a:avLst/>
              </a:prstGeom>
            </p:spPr>
          </p:pic>
          <p:sp>
            <p:nvSpPr>
              <p:cNvPr id="88" name="Rounded Rectangle 87">
                <a:extLst>
                  <a:ext uri="{FF2B5EF4-FFF2-40B4-BE49-F238E27FC236}">
                    <a16:creationId xmlns:a16="http://schemas.microsoft.com/office/drawing/2014/main" id="{C9CFECDC-3C8D-6A4A-816A-C9850C77CC74}"/>
                  </a:ext>
                </a:extLst>
              </p:cNvPr>
              <p:cNvSpPr/>
              <p:nvPr/>
            </p:nvSpPr>
            <p:spPr>
              <a:xfrm>
                <a:off x="4353026" y="2298808"/>
                <a:ext cx="2011680" cy="4114800"/>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a:extLst>
                  <a:ext uri="{FF2B5EF4-FFF2-40B4-BE49-F238E27FC236}">
                    <a16:creationId xmlns:a16="http://schemas.microsoft.com/office/drawing/2014/main" id="{D46D52E6-3799-440A-AC8E-6439194B8280}"/>
                  </a:ext>
                </a:extLst>
              </p:cNvPr>
              <p:cNvSpPr txBox="1"/>
              <p:nvPr/>
            </p:nvSpPr>
            <p:spPr>
              <a:xfrm>
                <a:off x="4409728" y="4137566"/>
                <a:ext cx="1898277" cy="1815882"/>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Access</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Security</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Cookie or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query-string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forwarding</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Geo-restrictions</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Access logs</a:t>
                </a:r>
              </a:p>
            </p:txBody>
          </p:sp>
        </p:grpSp>
        <p:grpSp>
          <p:nvGrpSpPr>
            <p:cNvPr id="40" name="Group 39">
              <a:extLst>
                <a:ext uri="{FF2B5EF4-FFF2-40B4-BE49-F238E27FC236}">
                  <a16:creationId xmlns:a16="http://schemas.microsoft.com/office/drawing/2014/main" id="{A52B2CDB-2121-4332-BBE8-722AA128ECBF}"/>
                </a:ext>
              </a:extLst>
            </p:cNvPr>
            <p:cNvGrpSpPr/>
            <p:nvPr/>
          </p:nvGrpSpPr>
          <p:grpSpPr>
            <a:xfrm>
              <a:off x="10055002" y="2820381"/>
              <a:ext cx="1828800" cy="1828800"/>
              <a:chOff x="10055002" y="2820381"/>
              <a:chExt cx="1828800" cy="1828800"/>
            </a:xfrm>
          </p:grpSpPr>
          <p:sp>
            <p:nvSpPr>
              <p:cNvPr id="73" name="Rounded Rectangle 72">
                <a:extLst>
                  <a:ext uri="{FF2B5EF4-FFF2-40B4-BE49-F238E27FC236}">
                    <a16:creationId xmlns:a16="http://schemas.microsoft.com/office/drawing/2014/main" id="{7D137938-8A8A-0B45-9885-DB3ACB7623CB}"/>
                  </a:ext>
                </a:extLst>
              </p:cNvPr>
              <p:cNvSpPr/>
              <p:nvPr/>
            </p:nvSpPr>
            <p:spPr>
              <a:xfrm>
                <a:off x="10055002" y="2820381"/>
                <a:ext cx="1828800" cy="1828800"/>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A09D2773-3124-4AF7-9CCF-610BEB2CCC03}"/>
                  </a:ext>
                </a:extLst>
              </p:cNvPr>
              <p:cNvGrpSpPr/>
              <p:nvPr/>
            </p:nvGrpSpPr>
            <p:grpSpPr>
              <a:xfrm>
                <a:off x="10302265" y="3072642"/>
                <a:ext cx="1334274" cy="1324278"/>
                <a:chOff x="10302265" y="3072642"/>
                <a:chExt cx="1334274" cy="1324278"/>
              </a:xfrm>
            </p:grpSpPr>
            <p:pic>
              <p:nvPicPr>
                <p:cNvPr id="44" name="Graphic 43">
                  <a:extLst>
                    <a:ext uri="{FF2B5EF4-FFF2-40B4-BE49-F238E27FC236}">
                      <a16:creationId xmlns:a16="http://schemas.microsoft.com/office/drawing/2014/main" id="{EFDF20A0-2CA8-4C3B-A181-D7157F563CFC}"/>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302265" y="3072642"/>
                  <a:ext cx="640080" cy="640080"/>
                </a:xfrm>
                <a:prstGeom prst="rect">
                  <a:avLst/>
                </a:prstGeom>
              </p:spPr>
            </p:pic>
            <p:pic>
              <p:nvPicPr>
                <p:cNvPr id="45" name="Graphic 44">
                  <a:extLst>
                    <a:ext uri="{FF2B5EF4-FFF2-40B4-BE49-F238E27FC236}">
                      <a16:creationId xmlns:a16="http://schemas.microsoft.com/office/drawing/2014/main" id="{A337AA0F-DD7B-42E0-AB1E-7EBF6DB4921F}"/>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96459" y="3072642"/>
                  <a:ext cx="640080" cy="640080"/>
                </a:xfrm>
                <a:prstGeom prst="rect">
                  <a:avLst/>
                </a:prstGeom>
              </p:spPr>
            </p:pic>
            <p:pic>
              <p:nvPicPr>
                <p:cNvPr id="46" name="Graphic 45">
                  <a:extLst>
                    <a:ext uri="{FF2B5EF4-FFF2-40B4-BE49-F238E27FC236}">
                      <a16:creationId xmlns:a16="http://schemas.microsoft.com/office/drawing/2014/main" id="{6A4C84D4-97C0-41D6-B17B-7551CF841F50}"/>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96459" y="3756840"/>
                  <a:ext cx="640080" cy="640080"/>
                </a:xfrm>
                <a:prstGeom prst="rect">
                  <a:avLst/>
                </a:prstGeom>
              </p:spPr>
            </p:pic>
            <p:pic>
              <p:nvPicPr>
                <p:cNvPr id="68" name="Graphic 67">
                  <a:extLst>
                    <a:ext uri="{FF2B5EF4-FFF2-40B4-BE49-F238E27FC236}">
                      <a16:creationId xmlns:a16="http://schemas.microsoft.com/office/drawing/2014/main" id="{69A94BDD-E3DF-4496-A2F2-42DCA68310F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302265" y="3756840"/>
                  <a:ext cx="640080" cy="640080"/>
                </a:xfrm>
                <a:prstGeom prst="rect">
                  <a:avLst/>
                </a:prstGeom>
              </p:spPr>
            </p:pic>
          </p:grpSp>
        </p:grpSp>
      </p:grpSp>
      <p:sp>
        <p:nvSpPr>
          <p:cNvPr id="3" name="Footer Placeholder 2">
            <a:extLst>
              <a:ext uri="{FF2B5EF4-FFF2-40B4-BE49-F238E27FC236}">
                <a16:creationId xmlns:a16="http://schemas.microsoft.com/office/drawing/2014/main" id="{2F33BF5D-7590-4B5E-BE4B-88072E709AC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A3C83D8-CD14-4144-BB8B-7D864C62A7D0}"/>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77136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expire content</a:t>
            </a:r>
          </a:p>
        </p:txBody>
      </p:sp>
      <p:sp>
        <p:nvSpPr>
          <p:cNvPr id="3" name="Content Placeholder 2"/>
          <p:cNvSpPr>
            <a:spLocks noGrp="1"/>
          </p:cNvSpPr>
          <p:nvPr>
            <p:ph idx="1"/>
          </p:nvPr>
        </p:nvSpPr>
        <p:spPr/>
        <p:txBody>
          <a:bodyPr/>
          <a:lstStyle/>
          <a:p>
            <a:pPr>
              <a:buClr>
                <a:schemeClr val="tx1"/>
              </a:buClr>
            </a:pPr>
            <a:r>
              <a:rPr lang="en-US" dirty="0"/>
              <a:t>Time to Live (TTL) – </a:t>
            </a:r>
          </a:p>
          <a:p>
            <a:pPr lvl="1">
              <a:buClr>
                <a:schemeClr val="tx1"/>
              </a:buClr>
            </a:pPr>
            <a:r>
              <a:rPr lang="en-US" dirty="0"/>
              <a:t>Fixed period of time (expiration period)</a:t>
            </a:r>
          </a:p>
          <a:p>
            <a:pPr lvl="1">
              <a:buClr>
                <a:schemeClr val="tx1"/>
              </a:buClr>
            </a:pPr>
            <a:r>
              <a:rPr lang="en-US" dirty="0"/>
              <a:t>Set by you</a:t>
            </a:r>
          </a:p>
          <a:p>
            <a:pPr lvl="1">
              <a:buClr>
                <a:schemeClr val="tx1"/>
              </a:buClr>
            </a:pPr>
            <a:r>
              <a:rPr lang="en-US" dirty="0"/>
              <a:t>GET request to origin from CloudFront uses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If-Modified-Since header</a:t>
            </a:r>
          </a:p>
          <a:p>
            <a:pPr>
              <a:buClr>
                <a:schemeClr val="tx1"/>
              </a:buClr>
            </a:pPr>
            <a:r>
              <a:rPr lang="en-US" dirty="0"/>
              <a:t>Change object name – </a:t>
            </a:r>
          </a:p>
          <a:p>
            <a:pPr lvl="1">
              <a:buClr>
                <a:schemeClr val="tx1"/>
              </a:buClr>
            </a:pPr>
            <a:r>
              <a:rPr lang="en-US" dirty="0"/>
              <a:t>Header-v1.jpg becomes Header-v2.jpg</a:t>
            </a:r>
          </a:p>
          <a:p>
            <a:pPr lvl="1">
              <a:buClr>
                <a:schemeClr val="tx1"/>
              </a:buClr>
            </a:pPr>
            <a:r>
              <a:rPr lang="en-US" dirty="0"/>
              <a:t>New name forces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immediate</a:t>
            </a:r>
            <a:r>
              <a:rPr lang="en-US" dirty="0"/>
              <a:t> refresh</a:t>
            </a:r>
          </a:p>
          <a:p>
            <a:pPr>
              <a:buClr>
                <a:schemeClr val="tx1"/>
              </a:buClr>
            </a:pPr>
            <a:r>
              <a:rPr lang="en-US" dirty="0"/>
              <a:t>Invalidate object – </a:t>
            </a:r>
          </a:p>
          <a:p>
            <a:pPr lvl="1">
              <a:buClr>
                <a:schemeClr val="tx1"/>
              </a:buClr>
            </a:pPr>
            <a:r>
              <a:rPr lang="en-US" dirty="0"/>
              <a:t>Last resort: inefficient and expensive</a:t>
            </a:r>
          </a:p>
        </p:txBody>
      </p:sp>
      <p:sp>
        <p:nvSpPr>
          <p:cNvPr id="4" name="Footer Placeholder 3">
            <a:extLst>
              <a:ext uri="{FF2B5EF4-FFF2-40B4-BE49-F238E27FC236}">
                <a16:creationId xmlns:a16="http://schemas.microsoft.com/office/drawing/2014/main" id="{0BE8302F-F0A9-45B7-BDBF-75C98CF5E5D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E0F12982-DA1A-4826-AF8D-AB44C726A5F3}"/>
              </a:ext>
            </a:extLst>
          </p:cNvPr>
          <p:cNvSpPr>
            <a:spLocks noGrp="1"/>
          </p:cNvSpPr>
          <p:nvPr>
            <p:ph type="sldNum" sz="quarter" idx="12"/>
          </p:nvPr>
        </p:nvSpPr>
        <p:spPr/>
        <p:txBody>
          <a:bodyPr/>
          <a:lstStyle/>
          <a:p>
            <a:fld id="{B6A95138-A96E-2F42-A959-2EFD44FE4AB7}" type="slidenum">
              <a:rPr lang="en-US" smtClean="0"/>
              <a:pPr/>
              <a:t>22</a:t>
            </a:fld>
            <a:endParaRPr lang="en-US" dirty="0"/>
          </a:p>
        </p:txBody>
      </p:sp>
    </p:spTree>
    <p:custDataLst>
      <p:tags r:id="rId1"/>
    </p:custDataLst>
    <p:extLst>
      <p:ext uri="{BB962C8B-B14F-4D97-AF65-F5344CB8AC3E}">
        <p14:creationId xmlns:p14="http://schemas.microsoft.com/office/powerpoint/2010/main" val="63771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9CB69-048E-4107-B540-1542A3439C34}"/>
              </a:ext>
            </a:extLst>
          </p:cNvPr>
          <p:cNvSpPr>
            <a:spLocks noGrp="1"/>
          </p:cNvSpPr>
          <p:nvPr>
            <p:ph type="title"/>
          </p:nvPr>
        </p:nvSpPr>
        <p:spPr/>
        <p:txBody>
          <a:bodyPr/>
          <a:lstStyle/>
          <a:p>
            <a:r>
              <a:rPr lang="en-US" dirty="0"/>
              <a:t>Example: Video on demand streaming</a:t>
            </a:r>
          </a:p>
        </p:txBody>
      </p:sp>
      <p:grpSp>
        <p:nvGrpSpPr>
          <p:cNvPr id="6" name="Group 5" descr="example architecture of video on demand streaming using aws elemental mediaconvert, amazon s3, and amazon cloudfront.">
            <a:extLst>
              <a:ext uri="{FF2B5EF4-FFF2-40B4-BE49-F238E27FC236}">
                <a16:creationId xmlns:a16="http://schemas.microsoft.com/office/drawing/2014/main" id="{B8A19F84-70DB-4A4E-9C55-B54710DDCB4F}"/>
              </a:ext>
            </a:extLst>
          </p:cNvPr>
          <p:cNvGrpSpPr/>
          <p:nvPr/>
        </p:nvGrpSpPr>
        <p:grpSpPr>
          <a:xfrm>
            <a:off x="337273" y="1851951"/>
            <a:ext cx="11517455" cy="3761763"/>
            <a:chOff x="337273" y="1851951"/>
            <a:chExt cx="11517455" cy="3761763"/>
          </a:xfrm>
        </p:grpSpPr>
        <p:sp>
          <p:nvSpPr>
            <p:cNvPr id="7" name="Rectangle 6">
              <a:extLst>
                <a:ext uri="{FF2B5EF4-FFF2-40B4-BE49-F238E27FC236}">
                  <a16:creationId xmlns:a16="http://schemas.microsoft.com/office/drawing/2014/main" id="{32EA6F9B-9691-4CD1-B1E8-926BBCF8FF10}"/>
                </a:ext>
              </a:extLst>
            </p:cNvPr>
            <p:cNvSpPr/>
            <p:nvPr/>
          </p:nvSpPr>
          <p:spPr>
            <a:xfrm>
              <a:off x="337273" y="1851951"/>
              <a:ext cx="10229503" cy="376176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8" name="Graphic 7">
              <a:extLst>
                <a:ext uri="{FF2B5EF4-FFF2-40B4-BE49-F238E27FC236}">
                  <a16:creationId xmlns:a16="http://schemas.microsoft.com/office/drawing/2014/main" id="{4CAC246C-AD4D-4F52-B827-3E9E01ECE09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274" y="1851952"/>
              <a:ext cx="457200" cy="457200"/>
            </a:xfrm>
            <a:prstGeom prst="rect">
              <a:avLst/>
            </a:prstGeom>
          </p:spPr>
        </p:pic>
        <p:grpSp>
          <p:nvGrpSpPr>
            <p:cNvPr id="51" name="Group 50">
              <a:extLst>
                <a:ext uri="{FF2B5EF4-FFF2-40B4-BE49-F238E27FC236}">
                  <a16:creationId xmlns:a16="http://schemas.microsoft.com/office/drawing/2014/main" id="{B8D5BED0-12B3-48AE-80EE-F201AB5173D1}"/>
                </a:ext>
              </a:extLst>
            </p:cNvPr>
            <p:cNvGrpSpPr/>
            <p:nvPr/>
          </p:nvGrpSpPr>
          <p:grpSpPr>
            <a:xfrm>
              <a:off x="445785" y="3431992"/>
              <a:ext cx="881973" cy="1175832"/>
              <a:chOff x="445785" y="3431992"/>
              <a:chExt cx="881973" cy="1175832"/>
            </a:xfrm>
          </p:grpSpPr>
          <p:pic>
            <p:nvPicPr>
              <p:cNvPr id="29" name="Graphic 28">
                <a:extLst>
                  <a:ext uri="{FF2B5EF4-FFF2-40B4-BE49-F238E27FC236}">
                    <a16:creationId xmlns:a16="http://schemas.microsoft.com/office/drawing/2014/main" id="{67C73532-7B35-41D3-89EC-FF7515E0DDF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171" y="3431992"/>
                <a:ext cx="457200" cy="457200"/>
              </a:xfrm>
              <a:prstGeom prst="rect">
                <a:avLst/>
              </a:prstGeom>
            </p:spPr>
          </p:pic>
          <p:sp>
            <p:nvSpPr>
              <p:cNvPr id="32" name="TextBox 31">
                <a:extLst>
                  <a:ext uri="{FF2B5EF4-FFF2-40B4-BE49-F238E27FC236}">
                    <a16:creationId xmlns:a16="http://schemas.microsoft.com/office/drawing/2014/main" id="{D0B52D15-7419-433F-8EF2-59072E1B807B}"/>
                  </a:ext>
                </a:extLst>
              </p:cNvPr>
              <p:cNvSpPr txBox="1"/>
              <p:nvPr/>
            </p:nvSpPr>
            <p:spPr>
              <a:xfrm>
                <a:off x="445785" y="4023049"/>
                <a:ext cx="88197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Source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content</a:t>
                </a:r>
              </a:p>
            </p:txBody>
          </p:sp>
        </p:grpSp>
        <p:cxnSp>
          <p:nvCxnSpPr>
            <p:cNvPr id="13" name="Straight Arrow Connector 12">
              <a:extLst>
                <a:ext uri="{FF2B5EF4-FFF2-40B4-BE49-F238E27FC236}">
                  <a16:creationId xmlns:a16="http://schemas.microsoft.com/office/drawing/2014/main" id="{BF3C17A1-3571-46E2-AB9B-684690F16BC7}"/>
                </a:ext>
              </a:extLst>
            </p:cNvPr>
            <p:cNvCxnSpPr>
              <a:cxnSpLocks/>
            </p:cNvCxnSpPr>
            <p:nvPr/>
          </p:nvCxnSpPr>
          <p:spPr>
            <a:xfrm>
              <a:off x="1166525" y="3660592"/>
              <a:ext cx="64008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A5665F06-689E-461E-A3E3-1DEB8B1A8F98}"/>
                </a:ext>
              </a:extLst>
            </p:cNvPr>
            <p:cNvGrpSpPr/>
            <p:nvPr/>
          </p:nvGrpSpPr>
          <p:grpSpPr>
            <a:xfrm>
              <a:off x="10596050" y="3389145"/>
              <a:ext cx="1258678" cy="1218679"/>
              <a:chOff x="10596050" y="3389145"/>
              <a:chExt cx="1258678" cy="1218679"/>
            </a:xfrm>
          </p:grpSpPr>
          <p:pic>
            <p:nvPicPr>
              <p:cNvPr id="21" name="Graphic 20">
                <a:extLst>
                  <a:ext uri="{FF2B5EF4-FFF2-40B4-BE49-F238E27FC236}">
                    <a16:creationId xmlns:a16="http://schemas.microsoft.com/office/drawing/2014/main" id="{DD9416FE-613B-4EB2-96BA-123FFC8345D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51069" y="3389145"/>
                <a:ext cx="548640" cy="548640"/>
              </a:xfrm>
              <a:prstGeom prst="rect">
                <a:avLst/>
              </a:prstGeom>
            </p:spPr>
          </p:pic>
          <p:sp>
            <p:nvSpPr>
              <p:cNvPr id="22" name="TextBox 21">
                <a:extLst>
                  <a:ext uri="{FF2B5EF4-FFF2-40B4-BE49-F238E27FC236}">
                    <a16:creationId xmlns:a16="http://schemas.microsoft.com/office/drawing/2014/main" id="{11120564-3EE2-4782-97EE-21520F690869}"/>
                  </a:ext>
                </a:extLst>
              </p:cNvPr>
              <p:cNvSpPr txBox="1"/>
              <p:nvPr/>
            </p:nvSpPr>
            <p:spPr>
              <a:xfrm>
                <a:off x="10596050" y="4023049"/>
                <a:ext cx="1258678"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 mobile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device</a:t>
                </a:r>
              </a:p>
            </p:txBody>
          </p:sp>
        </p:grpSp>
        <p:grpSp>
          <p:nvGrpSpPr>
            <p:cNvPr id="60" name="Group 59">
              <a:extLst>
                <a:ext uri="{FF2B5EF4-FFF2-40B4-BE49-F238E27FC236}">
                  <a16:creationId xmlns:a16="http://schemas.microsoft.com/office/drawing/2014/main" id="{0291801F-D50D-47FA-9EFC-5EE6E482CAF8}"/>
                </a:ext>
              </a:extLst>
            </p:cNvPr>
            <p:cNvGrpSpPr/>
            <p:nvPr/>
          </p:nvGrpSpPr>
          <p:grpSpPr>
            <a:xfrm>
              <a:off x="9417513" y="2383038"/>
              <a:ext cx="1554480" cy="1289241"/>
              <a:chOff x="9417513" y="2383038"/>
              <a:chExt cx="1554480" cy="1289241"/>
            </a:xfrm>
          </p:grpSpPr>
          <p:cxnSp>
            <p:nvCxnSpPr>
              <p:cNvPr id="16" name="Straight Arrow Connector 15">
                <a:extLst>
                  <a:ext uri="{FF2B5EF4-FFF2-40B4-BE49-F238E27FC236}">
                    <a16:creationId xmlns:a16="http://schemas.microsoft.com/office/drawing/2014/main" id="{307D89C1-97C6-4418-8BF8-17631D571D03}"/>
                  </a:ext>
                </a:extLst>
              </p:cNvPr>
              <p:cNvCxnSpPr/>
              <p:nvPr/>
            </p:nvCxnSpPr>
            <p:spPr>
              <a:xfrm>
                <a:off x="9417513" y="3672279"/>
                <a:ext cx="155448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1E7158B-DE81-4D34-84C5-9FB326C6E68D}"/>
                  </a:ext>
                </a:extLst>
              </p:cNvPr>
              <p:cNvSpPr txBox="1"/>
              <p:nvPr/>
            </p:nvSpPr>
            <p:spPr>
              <a:xfrm>
                <a:off x="9436526" y="2383038"/>
                <a:ext cx="1015021"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Dynamic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stream</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delivered</a:t>
                </a:r>
              </a:p>
            </p:txBody>
          </p:sp>
        </p:grpSp>
        <p:sp>
          <p:nvSpPr>
            <p:cNvPr id="26" name="TextBox 25">
              <a:extLst>
                <a:ext uri="{FF2B5EF4-FFF2-40B4-BE49-F238E27FC236}">
                  <a16:creationId xmlns:a16="http://schemas.microsoft.com/office/drawing/2014/main" id="{29F41936-71C9-4D1F-9C7E-990CD25EF8C4}"/>
                </a:ext>
              </a:extLst>
            </p:cNvPr>
            <p:cNvSpPr txBox="1"/>
            <p:nvPr/>
          </p:nvSpPr>
          <p:spPr>
            <a:xfrm>
              <a:off x="1621327" y="4023049"/>
              <a:ext cx="1616148"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Elemental</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MediaConvert</a:t>
              </a:r>
            </a:p>
          </p:txBody>
        </p:sp>
        <p:pic>
          <p:nvPicPr>
            <p:cNvPr id="33" name="Graphic 32">
              <a:extLst>
                <a:ext uri="{FF2B5EF4-FFF2-40B4-BE49-F238E27FC236}">
                  <a16:creationId xmlns:a16="http://schemas.microsoft.com/office/drawing/2014/main" id="{381E4046-F9CF-4B59-BFC7-EEB15329FD6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73801" y="3304992"/>
              <a:ext cx="711200" cy="711200"/>
            </a:xfrm>
            <a:prstGeom prst="rect">
              <a:avLst/>
            </a:prstGeom>
          </p:spPr>
        </p:pic>
        <p:grpSp>
          <p:nvGrpSpPr>
            <p:cNvPr id="42" name="Group 41">
              <a:extLst>
                <a:ext uri="{FF2B5EF4-FFF2-40B4-BE49-F238E27FC236}">
                  <a16:creationId xmlns:a16="http://schemas.microsoft.com/office/drawing/2014/main" id="{2BFF3122-345D-4CEF-9A8E-4889268F7F8E}"/>
                </a:ext>
              </a:extLst>
            </p:cNvPr>
            <p:cNvGrpSpPr/>
            <p:nvPr/>
          </p:nvGrpSpPr>
          <p:grpSpPr>
            <a:xfrm>
              <a:off x="4442992" y="3304992"/>
              <a:ext cx="974784" cy="711200"/>
              <a:chOff x="3821862" y="3065179"/>
              <a:chExt cx="974784" cy="711200"/>
            </a:xfrm>
          </p:grpSpPr>
          <p:sp>
            <p:nvSpPr>
              <p:cNvPr id="34" name="Rectangle 33">
                <a:extLst>
                  <a:ext uri="{FF2B5EF4-FFF2-40B4-BE49-F238E27FC236}">
                    <a16:creationId xmlns:a16="http://schemas.microsoft.com/office/drawing/2014/main" id="{CC557F0B-BADB-45A7-96A6-A1C7B10EF5C0}"/>
                  </a:ext>
                </a:extLst>
              </p:cNvPr>
              <p:cNvSpPr/>
              <p:nvPr/>
            </p:nvSpPr>
            <p:spPr>
              <a:xfrm>
                <a:off x="3821862" y="3065179"/>
                <a:ext cx="306028" cy="711200"/>
              </a:xfrm>
              <a:prstGeom prst="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B7A35973-F6CD-46B4-B0A7-99216AD6A7A6}"/>
                  </a:ext>
                </a:extLst>
              </p:cNvPr>
              <p:cNvSpPr/>
              <p:nvPr/>
            </p:nvSpPr>
            <p:spPr>
              <a:xfrm>
                <a:off x="4262356" y="3074434"/>
                <a:ext cx="287193" cy="143597"/>
              </a:xfrm>
              <a:prstGeom prst="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7DAB3B4-3A60-49AD-B514-3A08D43F42E7}"/>
                  </a:ext>
                </a:extLst>
              </p:cNvPr>
              <p:cNvSpPr/>
              <p:nvPr/>
            </p:nvSpPr>
            <p:spPr>
              <a:xfrm>
                <a:off x="4365856" y="3259088"/>
                <a:ext cx="430790" cy="143597"/>
              </a:xfrm>
              <a:prstGeom prst="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179733-73DB-487D-BFE4-F954D39C2AA9}"/>
                  </a:ext>
                </a:extLst>
              </p:cNvPr>
              <p:cNvSpPr/>
              <p:nvPr/>
            </p:nvSpPr>
            <p:spPr>
              <a:xfrm>
                <a:off x="4460097" y="3443743"/>
                <a:ext cx="143597" cy="143597"/>
              </a:xfrm>
              <a:prstGeom prst="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8380F91-7D18-4894-B05D-2E001C176631}"/>
                  </a:ext>
                </a:extLst>
              </p:cNvPr>
              <p:cNvSpPr/>
              <p:nvPr/>
            </p:nvSpPr>
            <p:spPr>
              <a:xfrm>
                <a:off x="4262356" y="3628396"/>
                <a:ext cx="526521" cy="143597"/>
              </a:xfrm>
              <a:prstGeom prst="rect">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60CA835-31E7-4C18-96CC-043BA6277E23}"/>
                  </a:ext>
                </a:extLst>
              </p:cNvPr>
              <p:cNvSpPr/>
              <p:nvPr/>
            </p:nvSpPr>
            <p:spPr>
              <a:xfrm>
                <a:off x="3962894" y="3259088"/>
                <a:ext cx="285714" cy="382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8475FF45-1176-4406-9719-A6808806B8F9}"/>
                  </a:ext>
                </a:extLst>
              </p:cNvPr>
              <p:cNvSpPr/>
              <p:nvPr/>
            </p:nvSpPr>
            <p:spPr>
              <a:xfrm>
                <a:off x="3962154" y="3355326"/>
                <a:ext cx="287193" cy="190447"/>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C14969A6-C608-4906-A973-A5724BED52CB}"/>
                </a:ext>
              </a:extLst>
            </p:cNvPr>
            <p:cNvGrpSpPr/>
            <p:nvPr/>
          </p:nvGrpSpPr>
          <p:grpSpPr>
            <a:xfrm>
              <a:off x="5524101" y="2383038"/>
              <a:ext cx="1473480" cy="1277554"/>
              <a:chOff x="5524101" y="2383038"/>
              <a:chExt cx="1473480" cy="1277554"/>
            </a:xfrm>
          </p:grpSpPr>
          <p:sp>
            <p:nvSpPr>
              <p:cNvPr id="17" name="TextBox 16">
                <a:extLst>
                  <a:ext uri="{FF2B5EF4-FFF2-40B4-BE49-F238E27FC236}">
                    <a16:creationId xmlns:a16="http://schemas.microsoft.com/office/drawing/2014/main" id="{E587C7C2-E299-4610-8139-EEF24497D334}"/>
                  </a:ext>
                </a:extLst>
              </p:cNvPr>
              <p:cNvSpPr txBox="1"/>
              <p:nvPr/>
            </p:nvSpPr>
            <p:spPr>
              <a:xfrm>
                <a:off x="5524101" y="2383038"/>
                <a:ext cx="1473480"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Converted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output stored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 S3 bucket</a:t>
                </a:r>
              </a:p>
            </p:txBody>
          </p:sp>
          <p:cxnSp>
            <p:nvCxnSpPr>
              <p:cNvPr id="46" name="Straight Arrow Connector 45">
                <a:extLst>
                  <a:ext uri="{FF2B5EF4-FFF2-40B4-BE49-F238E27FC236}">
                    <a16:creationId xmlns:a16="http://schemas.microsoft.com/office/drawing/2014/main" id="{1CC2188A-6D59-4DA3-AA84-35C6AA570A05}"/>
                  </a:ext>
                </a:extLst>
              </p:cNvPr>
              <p:cNvCxnSpPr>
                <a:cxnSpLocks/>
              </p:cNvCxnSpPr>
              <p:nvPr/>
            </p:nvCxnSpPr>
            <p:spPr>
              <a:xfrm>
                <a:off x="5712201" y="3660592"/>
                <a:ext cx="109728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a:extLst>
                <a:ext uri="{FF2B5EF4-FFF2-40B4-BE49-F238E27FC236}">
                  <a16:creationId xmlns:a16="http://schemas.microsoft.com/office/drawing/2014/main" id="{D0FD5F7E-F80B-41AE-BBD7-B2748127D268}"/>
                </a:ext>
              </a:extLst>
            </p:cNvPr>
            <p:cNvCxnSpPr>
              <a:cxnSpLocks/>
            </p:cNvCxnSpPr>
            <p:nvPr/>
          </p:nvCxnSpPr>
          <p:spPr>
            <a:xfrm>
              <a:off x="7887450" y="3660592"/>
              <a:ext cx="64008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5BE4007B-9113-4185-8B81-802469FF18C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03906" y="3304992"/>
              <a:ext cx="711200" cy="711200"/>
            </a:xfrm>
            <a:prstGeom prst="rect">
              <a:avLst/>
            </a:prstGeom>
          </p:spPr>
        </p:pic>
        <p:sp>
          <p:nvSpPr>
            <p:cNvPr id="48" name="TextBox 47">
              <a:extLst>
                <a:ext uri="{FF2B5EF4-FFF2-40B4-BE49-F238E27FC236}">
                  <a16:creationId xmlns:a16="http://schemas.microsoft.com/office/drawing/2014/main" id="{04B348D6-3C8E-4160-A06A-6EA12273584F}"/>
                </a:ext>
              </a:extLst>
            </p:cNvPr>
            <p:cNvSpPr txBox="1"/>
            <p:nvPr/>
          </p:nvSpPr>
          <p:spPr>
            <a:xfrm>
              <a:off x="6824470" y="4023049"/>
              <a:ext cx="1234633" cy="338554"/>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S3</a:t>
              </a:r>
            </a:p>
          </p:txBody>
        </p:sp>
        <p:grpSp>
          <p:nvGrpSpPr>
            <p:cNvPr id="54" name="Group 53">
              <a:extLst>
                <a:ext uri="{FF2B5EF4-FFF2-40B4-BE49-F238E27FC236}">
                  <a16:creationId xmlns:a16="http://schemas.microsoft.com/office/drawing/2014/main" id="{FA0459EB-0638-414A-B37C-3A32F8B6881E}"/>
                </a:ext>
              </a:extLst>
            </p:cNvPr>
            <p:cNvGrpSpPr/>
            <p:nvPr/>
          </p:nvGrpSpPr>
          <p:grpSpPr>
            <a:xfrm>
              <a:off x="8346257" y="3304992"/>
              <a:ext cx="1228221" cy="1302832"/>
              <a:chOff x="8082787" y="3304992"/>
              <a:chExt cx="1228221" cy="1302832"/>
            </a:xfrm>
          </p:grpSpPr>
          <p:pic>
            <p:nvPicPr>
              <p:cNvPr id="43" name="Graphic 42">
                <a:extLst>
                  <a:ext uri="{FF2B5EF4-FFF2-40B4-BE49-F238E27FC236}">
                    <a16:creationId xmlns:a16="http://schemas.microsoft.com/office/drawing/2014/main" id="{C7E0A6B7-C646-4F76-9612-F8DB3664657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41297" y="3304992"/>
                <a:ext cx="711200" cy="711200"/>
              </a:xfrm>
              <a:prstGeom prst="rect">
                <a:avLst/>
              </a:prstGeom>
            </p:spPr>
          </p:pic>
          <p:sp>
            <p:nvSpPr>
              <p:cNvPr id="49" name="TextBox 48">
                <a:extLst>
                  <a:ext uri="{FF2B5EF4-FFF2-40B4-BE49-F238E27FC236}">
                    <a16:creationId xmlns:a16="http://schemas.microsoft.com/office/drawing/2014/main" id="{BBB3A33C-9D7D-4E1B-BC4B-6A2888E98D6E}"/>
                  </a:ext>
                </a:extLst>
              </p:cNvPr>
              <p:cNvSpPr txBox="1"/>
              <p:nvPr/>
            </p:nvSpPr>
            <p:spPr>
              <a:xfrm>
                <a:off x="8082787" y="4023049"/>
                <a:ext cx="1228221"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CloudFront</a:t>
                </a:r>
              </a:p>
            </p:txBody>
          </p:sp>
        </p:grpSp>
        <p:grpSp>
          <p:nvGrpSpPr>
            <p:cNvPr id="58" name="Group 57">
              <a:extLst>
                <a:ext uri="{FF2B5EF4-FFF2-40B4-BE49-F238E27FC236}">
                  <a16:creationId xmlns:a16="http://schemas.microsoft.com/office/drawing/2014/main" id="{D96099CA-2CE4-421E-A27F-60EBC0A086C3}"/>
                </a:ext>
              </a:extLst>
            </p:cNvPr>
            <p:cNvGrpSpPr/>
            <p:nvPr/>
          </p:nvGrpSpPr>
          <p:grpSpPr>
            <a:xfrm>
              <a:off x="2837982" y="2136817"/>
              <a:ext cx="1552028" cy="1523775"/>
              <a:chOff x="2837982" y="2136817"/>
              <a:chExt cx="1552028" cy="1523775"/>
            </a:xfrm>
          </p:grpSpPr>
          <p:cxnSp>
            <p:nvCxnSpPr>
              <p:cNvPr id="45" name="Straight Arrow Connector 44">
                <a:extLst>
                  <a:ext uri="{FF2B5EF4-FFF2-40B4-BE49-F238E27FC236}">
                    <a16:creationId xmlns:a16="http://schemas.microsoft.com/office/drawing/2014/main" id="{FCF58700-8E5D-4A8A-9697-940DC45AF6D3}"/>
                  </a:ext>
                </a:extLst>
              </p:cNvPr>
              <p:cNvCxnSpPr>
                <a:cxnSpLocks/>
              </p:cNvCxnSpPr>
              <p:nvPr/>
            </p:nvCxnSpPr>
            <p:spPr>
              <a:xfrm>
                <a:off x="2973916" y="3660592"/>
                <a:ext cx="128016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01CCDFF-8F00-4427-BDD0-38BEBCEDD1EE}"/>
                  </a:ext>
                </a:extLst>
              </p:cNvPr>
              <p:cNvSpPr txBox="1"/>
              <p:nvPr/>
            </p:nvSpPr>
            <p:spPr>
              <a:xfrm>
                <a:off x="2837982" y="2136817"/>
                <a:ext cx="1552028" cy="1077218"/>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Input video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converted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into multiple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output formats</a:t>
                </a:r>
              </a:p>
            </p:txBody>
          </p:sp>
        </p:grpSp>
      </p:grpSp>
      <p:sp>
        <p:nvSpPr>
          <p:cNvPr id="4" name="Footer Placeholder 3">
            <a:extLst>
              <a:ext uri="{FF2B5EF4-FFF2-40B4-BE49-F238E27FC236}">
                <a16:creationId xmlns:a16="http://schemas.microsoft.com/office/drawing/2014/main" id="{B206D09A-3421-4C5B-9773-630BB733293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5F9B7B11-218F-4867-AEAB-B5EADCEC5BED}"/>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104392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Example: Dynamically generated content</a:t>
            </a:r>
          </a:p>
        </p:txBody>
      </p:sp>
      <p:grpSp>
        <p:nvGrpSpPr>
          <p:cNvPr id="5" name="Group 4" descr="map tiles are an example of content that appears static but that are built dynamically the first time they're needed.">
            <a:extLst>
              <a:ext uri="{FF2B5EF4-FFF2-40B4-BE49-F238E27FC236}">
                <a16:creationId xmlns:a16="http://schemas.microsoft.com/office/drawing/2014/main" id="{2789D60E-A5F4-45E9-B49D-68003FF303BC}"/>
              </a:ext>
            </a:extLst>
          </p:cNvPr>
          <p:cNvGrpSpPr/>
          <p:nvPr/>
        </p:nvGrpSpPr>
        <p:grpSpPr>
          <a:xfrm>
            <a:off x="419100" y="1428301"/>
            <a:ext cx="9207173" cy="4622201"/>
            <a:chOff x="419100" y="1428301"/>
            <a:chExt cx="9207173" cy="4622201"/>
          </a:xfrm>
        </p:grpSpPr>
        <p:sp>
          <p:nvSpPr>
            <p:cNvPr id="21" name="TextBox 20">
              <a:extLst>
                <a:ext uri="{FF2B5EF4-FFF2-40B4-BE49-F238E27FC236}">
                  <a16:creationId xmlns:a16="http://schemas.microsoft.com/office/drawing/2014/main" id="{FA3AD5EF-5455-482C-A233-5F8E27D4B288}"/>
                </a:ext>
              </a:extLst>
            </p:cNvPr>
            <p:cNvSpPr txBox="1"/>
            <p:nvPr/>
          </p:nvSpPr>
          <p:spPr>
            <a:xfrm>
              <a:off x="419100" y="1428301"/>
              <a:ext cx="4758034" cy="707886"/>
            </a:xfrm>
            <a:prstGeom prst="rect">
              <a:avLst/>
            </a:prstGeom>
            <a:noFill/>
          </p:spPr>
          <p:txBody>
            <a:bodyPr wrap="none" rtlCol="0">
              <a:spAutoFit/>
            </a:bodyPr>
            <a:lstStyle/>
            <a:p>
              <a:r>
                <a:rPr lang="en-US" sz="2000" dirty="0">
                  <a:latin typeface="Amazon Ember" panose="020B0603020204020204"/>
                  <a:ea typeface="Amazon Ember" panose="020B0603020204020204" pitchFamily="34" charset="0"/>
                  <a:cs typeface="Amazon Ember" panose="020B0603020204020204" pitchFamily="34" charset="0"/>
                </a:rPr>
                <a:t>Use case</a:t>
              </a:r>
              <a:r>
                <a:rPr lang="en-US" sz="2000" dirty="0">
                  <a:ea typeface="Amazon Ember Light" panose="020B0403020204020204" pitchFamily="34" charset="0"/>
                  <a:cs typeface="Amazon Ember Light" panose="020B0403020204020204" pitchFamily="34" charset="0"/>
                </a:rPr>
                <a:t>: Map tiles</a:t>
              </a:r>
              <a:br>
                <a:rPr lang="en-US" sz="2000" dirty="0">
                  <a:latin typeface="Amazon Ember" panose="020B0603020204020204"/>
                  <a:ea typeface="Amazon Ember Light" panose="020B0403020204020204" pitchFamily="34" charset="0"/>
                  <a:cs typeface="Amazon Ember Light" panose="020B0403020204020204" pitchFamily="34" charset="0"/>
                </a:rPr>
              </a:br>
              <a:r>
                <a:rPr lang="en-US" sz="2000" dirty="0">
                  <a:latin typeface="Amazon Ember" panose="020B0603020204020204"/>
                  <a:ea typeface="Amazon Ember" panose="020B0603020204020204" pitchFamily="34" charset="0"/>
                  <a:cs typeface="Amazon Ember" panose="020B0603020204020204" pitchFamily="34" charset="0"/>
                </a:rPr>
                <a:t>Problem</a:t>
              </a:r>
              <a:r>
                <a:rPr lang="en-US" sz="2000" dirty="0">
                  <a:ea typeface="Amazon Ember Light" panose="020B0403020204020204" pitchFamily="34" charset="0"/>
                  <a:cs typeface="Amazon Ember Light" panose="020B0403020204020204" pitchFamily="34" charset="0"/>
                </a:rPr>
                <a:t>: Need faster DB response time</a:t>
              </a:r>
            </a:p>
          </p:txBody>
        </p:sp>
        <p:grpSp>
          <p:nvGrpSpPr>
            <p:cNvPr id="17" name="Group 16">
              <a:extLst>
                <a:ext uri="{FF2B5EF4-FFF2-40B4-BE49-F238E27FC236}">
                  <a16:creationId xmlns:a16="http://schemas.microsoft.com/office/drawing/2014/main" id="{2F4F84C4-0291-4F31-AE77-BD0179550564}"/>
                </a:ext>
              </a:extLst>
            </p:cNvPr>
            <p:cNvGrpSpPr/>
            <p:nvPr/>
          </p:nvGrpSpPr>
          <p:grpSpPr>
            <a:xfrm>
              <a:off x="2531164" y="2456422"/>
              <a:ext cx="7095109" cy="3594080"/>
              <a:chOff x="2373296" y="2357566"/>
              <a:chExt cx="7095109" cy="3594080"/>
            </a:xfrm>
          </p:grpSpPr>
          <p:pic>
            <p:nvPicPr>
              <p:cNvPr id="58" name="Graphic 57">
                <a:extLst>
                  <a:ext uri="{FF2B5EF4-FFF2-40B4-BE49-F238E27FC236}">
                    <a16:creationId xmlns:a16="http://schemas.microsoft.com/office/drawing/2014/main" id="{10C38676-8BC9-4286-A44D-DED4AF3CA88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723597" y="3311775"/>
                <a:ext cx="752825" cy="731520"/>
              </a:xfrm>
              <a:prstGeom prst="rect">
                <a:avLst/>
              </a:prstGeom>
            </p:spPr>
          </p:pic>
          <p:cxnSp>
            <p:nvCxnSpPr>
              <p:cNvPr id="25" name="Straight Arrow Connector 24"/>
              <p:cNvCxnSpPr>
                <a:cxnSpLocks/>
              </p:cNvCxnSpPr>
              <p:nvPr/>
            </p:nvCxnSpPr>
            <p:spPr>
              <a:xfrm>
                <a:off x="7324759" y="3644187"/>
                <a:ext cx="731520" cy="0"/>
              </a:xfrm>
              <a:prstGeom prst="straightConnector1">
                <a:avLst/>
              </a:prstGeom>
              <a:ln w="38100">
                <a:solidFill>
                  <a:schemeClr val="accent3"/>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cxnSpLocks/>
              </p:cNvCxnSpPr>
              <p:nvPr/>
            </p:nvCxnSpPr>
            <p:spPr>
              <a:xfrm>
                <a:off x="3561611" y="3669657"/>
                <a:ext cx="731520" cy="0"/>
              </a:xfrm>
              <a:prstGeom prst="straightConnector1">
                <a:avLst/>
              </a:prstGeom>
              <a:ln w="38100">
                <a:solidFill>
                  <a:schemeClr val="accent3"/>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0" name="Picture 9">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333798" y="2628820"/>
                <a:ext cx="705811" cy="860113"/>
              </a:xfrm>
              <a:prstGeom prst="rect">
                <a:avLst/>
              </a:prstGeom>
            </p:spPr>
          </p:pic>
          <p:cxnSp>
            <p:nvCxnSpPr>
              <p:cNvPr id="34" name="Straight Arrow Connector 33">
                <a:extLst>
                  <a:ext uri="{FF2B5EF4-FFF2-40B4-BE49-F238E27FC236}">
                    <a16:creationId xmlns:a16="http://schemas.microsoft.com/office/drawing/2014/main" id="{4F057E84-2FCF-4CFF-B5A0-28EE3C1A022B}"/>
                  </a:ext>
                </a:extLst>
              </p:cNvPr>
              <p:cNvCxnSpPr>
                <a:cxnSpLocks/>
              </p:cNvCxnSpPr>
              <p:nvPr/>
            </p:nvCxnSpPr>
            <p:spPr>
              <a:xfrm>
                <a:off x="5365905" y="3648872"/>
                <a:ext cx="731520" cy="0"/>
              </a:xfrm>
              <a:prstGeom prst="straightConnector1">
                <a:avLst/>
              </a:prstGeom>
              <a:ln w="38100">
                <a:solidFill>
                  <a:schemeClr val="accent3"/>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5141A20C-630A-4CAC-8694-2EDEBD63D5DA}"/>
                  </a:ext>
                </a:extLst>
              </p:cNvPr>
              <p:cNvGrpSpPr/>
              <p:nvPr/>
            </p:nvGrpSpPr>
            <p:grpSpPr>
              <a:xfrm>
                <a:off x="4226517" y="3338365"/>
                <a:ext cx="1110752" cy="1315025"/>
                <a:chOff x="3372232" y="3243115"/>
                <a:chExt cx="1110752" cy="1315025"/>
              </a:xfrm>
            </p:grpSpPr>
            <p:pic>
              <p:nvPicPr>
                <p:cNvPr id="41" name="Graphic 40">
                  <a:extLst>
                    <a:ext uri="{FF2B5EF4-FFF2-40B4-BE49-F238E27FC236}">
                      <a16:creationId xmlns:a16="http://schemas.microsoft.com/office/drawing/2014/main" id="{6528DBE8-7722-449A-8CA6-3455B77A3497}"/>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72008" y="3243115"/>
                  <a:ext cx="711200" cy="711200"/>
                </a:xfrm>
                <a:prstGeom prst="rect">
                  <a:avLst/>
                </a:prstGeom>
              </p:spPr>
            </p:pic>
            <p:sp>
              <p:nvSpPr>
                <p:cNvPr id="6" name="TextBox 5">
                  <a:extLst>
                    <a:ext uri="{FF2B5EF4-FFF2-40B4-BE49-F238E27FC236}">
                      <a16:creationId xmlns:a16="http://schemas.microsoft.com/office/drawing/2014/main" id="{907ED1FF-B1A1-47A8-B7D0-E6FD3BA99546}"/>
                    </a:ext>
                  </a:extLst>
                </p:cNvPr>
                <p:cNvSpPr txBox="1"/>
                <p:nvPr/>
              </p:nvSpPr>
              <p:spPr>
                <a:xfrm>
                  <a:off x="3372232" y="3973365"/>
                  <a:ext cx="1110752" cy="584775"/>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Amazon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CloudFront</a:t>
                  </a:r>
                </a:p>
              </p:txBody>
            </p:sp>
          </p:grpSp>
          <p:grpSp>
            <p:nvGrpSpPr>
              <p:cNvPr id="24" name="Group 23">
                <a:extLst>
                  <a:ext uri="{FF2B5EF4-FFF2-40B4-BE49-F238E27FC236}">
                    <a16:creationId xmlns:a16="http://schemas.microsoft.com/office/drawing/2014/main" id="{3EF457A9-9018-44FD-AC8A-239A6D1BDAA9}"/>
                  </a:ext>
                </a:extLst>
              </p:cNvPr>
              <p:cNvGrpSpPr/>
              <p:nvPr/>
            </p:nvGrpSpPr>
            <p:grpSpPr>
              <a:xfrm>
                <a:off x="6132600" y="3338365"/>
                <a:ext cx="1156983" cy="1325928"/>
                <a:chOff x="5158309" y="3243115"/>
                <a:chExt cx="1156983" cy="1325928"/>
              </a:xfrm>
            </p:grpSpPr>
            <p:pic>
              <p:nvPicPr>
                <p:cNvPr id="56" name="Graphic 55">
                  <a:extLst>
                    <a:ext uri="{FF2B5EF4-FFF2-40B4-BE49-F238E27FC236}">
                      <a16:creationId xmlns:a16="http://schemas.microsoft.com/office/drawing/2014/main" id="{3E6036E7-CD03-423D-B8E2-DC571EB81F1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81201" y="3243115"/>
                  <a:ext cx="711200" cy="711200"/>
                </a:xfrm>
                <a:prstGeom prst="rect">
                  <a:avLst/>
                </a:prstGeom>
              </p:spPr>
            </p:pic>
            <p:sp>
              <p:nvSpPr>
                <p:cNvPr id="35" name="TextBox 34">
                  <a:extLst>
                    <a:ext uri="{FF2B5EF4-FFF2-40B4-BE49-F238E27FC236}">
                      <a16:creationId xmlns:a16="http://schemas.microsoft.com/office/drawing/2014/main" id="{8E70B429-92E5-4532-A50A-78A263CDBFEB}"/>
                    </a:ext>
                  </a:extLst>
                </p:cNvPr>
                <p:cNvSpPr txBox="1"/>
                <p:nvPr/>
              </p:nvSpPr>
              <p:spPr>
                <a:xfrm>
                  <a:off x="5158309" y="3984268"/>
                  <a:ext cx="1156983" cy="584775"/>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Elastic Load</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Balancing</a:t>
                  </a:r>
                </a:p>
              </p:txBody>
            </p:sp>
          </p:grpSp>
          <p:grpSp>
            <p:nvGrpSpPr>
              <p:cNvPr id="23" name="Group 22">
                <a:extLst>
                  <a:ext uri="{FF2B5EF4-FFF2-40B4-BE49-F238E27FC236}">
                    <a16:creationId xmlns:a16="http://schemas.microsoft.com/office/drawing/2014/main" id="{18BF7C00-52CA-45B3-B3A0-97A086A460E1}"/>
                  </a:ext>
                </a:extLst>
              </p:cNvPr>
              <p:cNvGrpSpPr/>
              <p:nvPr/>
            </p:nvGrpSpPr>
            <p:grpSpPr>
              <a:xfrm>
                <a:off x="8046220" y="3333680"/>
                <a:ext cx="1422185" cy="1576835"/>
                <a:chOff x="7142907" y="3238430"/>
                <a:chExt cx="1422185" cy="1576835"/>
              </a:xfrm>
            </p:grpSpPr>
            <p:pic>
              <p:nvPicPr>
                <p:cNvPr id="55" name="Graphic 54">
                  <a:extLst>
                    <a:ext uri="{FF2B5EF4-FFF2-40B4-BE49-F238E27FC236}">
                      <a16:creationId xmlns:a16="http://schemas.microsoft.com/office/drawing/2014/main" id="{87E9F520-8533-43AA-937D-6E5E4C2E996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88236" y="3238430"/>
                  <a:ext cx="731520" cy="731520"/>
                </a:xfrm>
                <a:prstGeom prst="rect">
                  <a:avLst/>
                </a:prstGeom>
              </p:spPr>
            </p:pic>
            <p:sp>
              <p:nvSpPr>
                <p:cNvPr id="43" name="TextBox 42">
                  <a:extLst>
                    <a:ext uri="{FF2B5EF4-FFF2-40B4-BE49-F238E27FC236}">
                      <a16:creationId xmlns:a16="http://schemas.microsoft.com/office/drawing/2014/main" id="{45A4D15D-7E3F-47D8-9E9A-C77E96222BBA}"/>
                    </a:ext>
                  </a:extLst>
                </p:cNvPr>
                <p:cNvSpPr txBox="1"/>
                <p:nvPr/>
              </p:nvSpPr>
              <p:spPr>
                <a:xfrm>
                  <a:off x="7142907" y="3984268"/>
                  <a:ext cx="1422185" cy="830997"/>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EC2 instances</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run your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application</a:t>
                  </a:r>
                </a:p>
              </p:txBody>
            </p:sp>
          </p:grpSp>
          <p:sp>
            <p:nvSpPr>
              <p:cNvPr id="8" name="TextBox 7">
                <a:extLst>
                  <a:ext uri="{FF2B5EF4-FFF2-40B4-BE49-F238E27FC236}">
                    <a16:creationId xmlns:a16="http://schemas.microsoft.com/office/drawing/2014/main" id="{4B8C3ECA-3B26-44C1-A81E-C3FA307BCC02}"/>
                  </a:ext>
                </a:extLst>
              </p:cNvPr>
              <p:cNvSpPr txBox="1"/>
              <p:nvPr/>
            </p:nvSpPr>
            <p:spPr>
              <a:xfrm>
                <a:off x="2373296" y="2357566"/>
                <a:ext cx="3108468" cy="830997"/>
              </a:xfrm>
              <a:prstGeom prst="rect">
                <a:avLst/>
              </a:prstGeom>
              <a:noFill/>
              <a:ln>
                <a:noFill/>
              </a:ln>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User submits request to look at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a section of a map</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(not cacheable)</a:t>
                </a:r>
              </a:p>
            </p:txBody>
          </p:sp>
          <p:cxnSp>
            <p:nvCxnSpPr>
              <p:cNvPr id="12" name="Straight Connector 11">
                <a:extLst>
                  <a:ext uri="{FF2B5EF4-FFF2-40B4-BE49-F238E27FC236}">
                    <a16:creationId xmlns:a16="http://schemas.microsoft.com/office/drawing/2014/main" id="{87E778F8-14BF-4B3F-9FA6-998792D17737}"/>
                  </a:ext>
                </a:extLst>
              </p:cNvPr>
              <p:cNvCxnSpPr>
                <a:cxnSpLocks/>
                <a:stCxn id="8" idx="2"/>
              </p:cNvCxnSpPr>
              <p:nvPr/>
            </p:nvCxnSpPr>
            <p:spPr>
              <a:xfrm>
                <a:off x="3927530" y="3188563"/>
                <a:ext cx="0" cy="481094"/>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AC977D5A-4F43-425A-9C54-003740B12396}"/>
                  </a:ext>
                </a:extLst>
              </p:cNvPr>
              <p:cNvGrpSpPr/>
              <p:nvPr/>
            </p:nvGrpSpPr>
            <p:grpSpPr>
              <a:xfrm>
                <a:off x="5951382" y="3648872"/>
                <a:ext cx="3470643" cy="2302774"/>
                <a:chOff x="6025524" y="3648872"/>
                <a:chExt cx="3470643" cy="2302774"/>
              </a:xfrm>
            </p:grpSpPr>
            <p:sp>
              <p:nvSpPr>
                <p:cNvPr id="7" name="TextBox 6">
                  <a:extLst>
                    <a:ext uri="{FF2B5EF4-FFF2-40B4-BE49-F238E27FC236}">
                      <a16:creationId xmlns:a16="http://schemas.microsoft.com/office/drawing/2014/main" id="{39055BD7-5E38-4AF1-B5AA-1BD03676D748}"/>
                    </a:ext>
                  </a:extLst>
                </p:cNvPr>
                <p:cNvSpPr txBox="1"/>
                <p:nvPr/>
              </p:nvSpPr>
              <p:spPr>
                <a:xfrm>
                  <a:off x="6025524" y="5120649"/>
                  <a:ext cx="3470643" cy="830997"/>
                </a:xfrm>
                <a:prstGeom prst="rect">
                  <a:avLst/>
                </a:prstGeom>
                <a:noFill/>
                <a:ln>
                  <a:noFill/>
                </a:ln>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Application processes user request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and dynamically generates content</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(cacheable)</a:t>
                  </a:r>
                </a:p>
              </p:txBody>
            </p:sp>
            <p:cxnSp>
              <p:nvCxnSpPr>
                <p:cNvPr id="15" name="Straight Connector 14">
                  <a:extLst>
                    <a:ext uri="{FF2B5EF4-FFF2-40B4-BE49-F238E27FC236}">
                      <a16:creationId xmlns:a16="http://schemas.microsoft.com/office/drawing/2014/main" id="{F89EF7E9-7F57-4570-BD94-737AC2721525}"/>
                    </a:ext>
                  </a:extLst>
                </p:cNvPr>
                <p:cNvCxnSpPr>
                  <a:cxnSpLocks/>
                  <a:stCxn id="7" idx="0"/>
                </p:cNvCxnSpPr>
                <p:nvPr/>
              </p:nvCxnSpPr>
              <p:spPr>
                <a:xfrm flipV="1">
                  <a:off x="7760846" y="3648872"/>
                  <a:ext cx="0" cy="1471777"/>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3" name="Footer Placeholder 2">
            <a:extLst>
              <a:ext uri="{FF2B5EF4-FFF2-40B4-BE49-F238E27FC236}">
                <a16:creationId xmlns:a16="http://schemas.microsoft.com/office/drawing/2014/main" id="{17EAF1A2-5BA5-4925-9054-6389E212202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DB91A650-F0A4-4FF2-976E-14A423E51B2C}"/>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1521584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
          <p:cNvSpPr>
            <a:spLocks noGrp="1"/>
          </p:cNvSpPr>
          <p:nvPr>
            <p:ph type="title"/>
          </p:nvPr>
        </p:nvSpPr>
        <p:spPr/>
        <p:txBody>
          <a:bodyPr/>
          <a:lstStyle/>
          <a:p>
            <a:r>
              <a:rPr lang="en-US" dirty="0"/>
              <a:t>Example: DDoS mitigation</a:t>
            </a:r>
          </a:p>
        </p:txBody>
      </p:sp>
      <p:grpSp>
        <p:nvGrpSpPr>
          <p:cNvPr id="4" name="Group 3" descr="example architecture diagram with amazon cloudfront and aws waf to implement resiliency against distributed denial of service attacks.">
            <a:extLst>
              <a:ext uri="{FF2B5EF4-FFF2-40B4-BE49-F238E27FC236}">
                <a16:creationId xmlns:a16="http://schemas.microsoft.com/office/drawing/2014/main" id="{C0737B6A-F276-404D-BB33-C9C0D512171C}"/>
              </a:ext>
            </a:extLst>
          </p:cNvPr>
          <p:cNvGrpSpPr/>
          <p:nvPr/>
        </p:nvGrpSpPr>
        <p:grpSpPr>
          <a:xfrm>
            <a:off x="768003" y="1483476"/>
            <a:ext cx="10220296" cy="4398283"/>
            <a:chOff x="768003" y="1483476"/>
            <a:chExt cx="10220296" cy="4398283"/>
          </a:xfrm>
        </p:grpSpPr>
        <p:sp>
          <p:nvSpPr>
            <p:cNvPr id="115" name="TextBox 16" descr=" 40"/>
            <p:cNvSpPr txBox="1"/>
            <p:nvPr/>
          </p:nvSpPr>
          <p:spPr>
            <a:xfrm>
              <a:off x="768003" y="2623288"/>
              <a:ext cx="902812" cy="707886"/>
            </a:xfrm>
            <a:prstGeom prst="rect">
              <a:avLst/>
            </a:prstGeom>
            <a:noFill/>
          </p:spPr>
          <p:txBody>
            <a:bodyPr wrap="none" rtlCol="0">
              <a:spAutoFit/>
            </a:bodyPr>
            <a:lstStyle>
              <a:defPPr>
                <a:defRPr lang="en-US"/>
              </a:defPPr>
              <a:lvl1pPr algn="ctr" defTabSz="457200">
                <a:defRPr sz="1333">
                  <a:latin typeface="Amazon Ember" panose="020B0603020204020204" pitchFamily="34" charset="0"/>
                  <a:ea typeface="Amazon Ember" panose="020B0603020204020204" pitchFamily="34" charset="0"/>
                  <a:cs typeface="Amazon Ember" panose="020B0603020204020204" pitchFamily="34" charset="0"/>
                </a:defRPr>
              </a:lvl1pPr>
              <a:lvl2pPr defTabSz="457200"/>
              <a:lvl3pPr defTabSz="457200"/>
              <a:lvl4pPr defTabSz="457200"/>
              <a:lvl5pPr defTabSz="457200"/>
              <a:lvl6pPr defTabSz="457200"/>
              <a:lvl7pPr defTabSz="457200"/>
              <a:lvl8pPr defTabSz="457200"/>
              <a:lvl9pPr defTabSz="457200"/>
            </a:lstStyle>
            <a:p>
              <a:r>
                <a:rPr lang="en-US" sz="2000" dirty="0">
                  <a:latin typeface="Amazon Ember" panose="02000000000000000000" pitchFamily="2" charset="0"/>
                  <a:ea typeface="Amazon Ember" panose="02000000000000000000" pitchFamily="2" charset="0"/>
                </a:rPr>
                <a:t>DDoS</a:t>
              </a:r>
              <a:br>
                <a:rPr lang="en-US" sz="2000" dirty="0">
                  <a:latin typeface="Amazon Ember" panose="02000000000000000000" pitchFamily="2" charset="0"/>
                  <a:ea typeface="Amazon Ember" panose="02000000000000000000" pitchFamily="2" charset="0"/>
                </a:rPr>
              </a:br>
              <a:r>
                <a:rPr lang="en-US" sz="2000" dirty="0">
                  <a:latin typeface="Amazon Ember" panose="02000000000000000000" pitchFamily="2" charset="0"/>
                  <a:ea typeface="Amazon Ember" panose="02000000000000000000" pitchFamily="2" charset="0"/>
                </a:rPr>
                <a:t>attack</a:t>
              </a:r>
            </a:p>
          </p:txBody>
        </p:sp>
        <p:sp>
          <p:nvSpPr>
            <p:cNvPr id="117" name="TextBox 12" descr=" 41"/>
            <p:cNvSpPr txBox="1"/>
            <p:nvPr/>
          </p:nvSpPr>
          <p:spPr>
            <a:xfrm>
              <a:off x="886441" y="5341001"/>
              <a:ext cx="675186" cy="338554"/>
            </a:xfrm>
            <a:prstGeom prst="rect">
              <a:avLst/>
            </a:prstGeom>
            <a:noFill/>
          </p:spPr>
          <p:txBody>
            <a:bodyPr wrap="none" rtlCol="0">
              <a:spAutoFit/>
            </a:bodyPr>
            <a:lstStyle>
              <a:defPPr>
                <a:defRPr lang="en-US"/>
              </a:defPPr>
              <a:lvl1pPr algn="ctr" defTabSz="457200">
                <a:defRPr sz="1333">
                  <a:latin typeface="Amazon Ember" panose="020B0603020204020204" pitchFamily="34" charset="0"/>
                  <a:ea typeface="Amazon Ember" panose="020B0603020204020204" pitchFamily="34" charset="0"/>
                  <a:cs typeface="Amazon Ember" panose="020B0603020204020204" pitchFamily="34" charset="0"/>
                </a:defRPr>
              </a:lvl1pPr>
              <a:lvl2pPr defTabSz="457200"/>
              <a:lvl3pPr defTabSz="457200"/>
              <a:lvl4pPr defTabSz="457200"/>
              <a:lvl5pPr defTabSz="457200"/>
              <a:lvl6pPr defTabSz="457200"/>
              <a:lvl7pPr defTabSz="457200"/>
              <a:lvl8pPr defTabSz="457200"/>
              <a:lvl9pPr defTabSz="457200"/>
            </a:lstStyle>
            <a:p>
              <a:r>
                <a:rPr lang="en-US" sz="1600" dirty="0">
                  <a:latin typeface="+mn-lt"/>
                </a:rPr>
                <a:t>Users</a:t>
              </a:r>
            </a:p>
          </p:txBody>
        </p:sp>
        <p:cxnSp>
          <p:nvCxnSpPr>
            <p:cNvPr id="83" name="Straight Connector 82" descr=" 101"/>
            <p:cNvCxnSpPr/>
            <p:nvPr/>
          </p:nvCxnSpPr>
          <p:spPr>
            <a:xfrm flipH="1" flipV="1">
              <a:off x="1765912" y="4843982"/>
              <a:ext cx="920056" cy="153"/>
            </a:xfrm>
            <a:prstGeom prst="line">
              <a:avLst/>
            </a:prstGeom>
            <a:ln w="1905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Connector 90" descr=" 101"/>
            <p:cNvCxnSpPr/>
            <p:nvPr/>
          </p:nvCxnSpPr>
          <p:spPr>
            <a:xfrm>
              <a:off x="3219176" y="3808553"/>
              <a:ext cx="0" cy="457200"/>
            </a:xfrm>
            <a:prstGeom prst="line">
              <a:avLst/>
            </a:prstGeom>
            <a:ln w="1905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descr=" 101"/>
            <p:cNvCxnSpPr/>
            <p:nvPr/>
          </p:nvCxnSpPr>
          <p:spPr>
            <a:xfrm flipH="1" flipV="1">
              <a:off x="3717476" y="3032481"/>
              <a:ext cx="457200" cy="0"/>
            </a:xfrm>
            <a:prstGeom prst="line">
              <a:avLst/>
            </a:prstGeom>
            <a:ln w="1905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42" name="Graphic 41">
              <a:extLst>
                <a:ext uri="{FF2B5EF4-FFF2-40B4-BE49-F238E27FC236}">
                  <a16:creationId xmlns:a16="http://schemas.microsoft.com/office/drawing/2014/main" id="{4218329D-E24A-4363-8F12-F90AB4B2064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52741" y="4574047"/>
              <a:ext cx="752825" cy="731520"/>
            </a:xfrm>
            <a:prstGeom prst="rect">
              <a:avLst/>
            </a:prstGeom>
          </p:spPr>
        </p:pic>
        <p:pic>
          <p:nvPicPr>
            <p:cNvPr id="45" name="Graphic 44">
              <a:extLst>
                <a:ext uri="{FF2B5EF4-FFF2-40B4-BE49-F238E27FC236}">
                  <a16:creationId xmlns:a16="http://schemas.microsoft.com/office/drawing/2014/main" id="{60271FF2-45F8-4D1E-ACF4-3FCA31C3C1D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5763" y="2619974"/>
              <a:ext cx="711200" cy="711200"/>
            </a:xfrm>
            <a:prstGeom prst="rect">
              <a:avLst/>
            </a:prstGeom>
          </p:spPr>
        </p:pic>
        <p:pic>
          <p:nvPicPr>
            <p:cNvPr id="48" name="Graphic 47">
              <a:extLst>
                <a:ext uri="{FF2B5EF4-FFF2-40B4-BE49-F238E27FC236}">
                  <a16:creationId xmlns:a16="http://schemas.microsoft.com/office/drawing/2014/main" id="{79F9330D-198D-475A-A237-8B71749E8BF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61839" y="1483476"/>
              <a:ext cx="457200" cy="457200"/>
            </a:xfrm>
            <a:prstGeom prst="rect">
              <a:avLst/>
            </a:prstGeom>
          </p:spPr>
        </p:pic>
        <p:pic>
          <p:nvPicPr>
            <p:cNvPr id="56" name="Graphic 55">
              <a:extLst>
                <a:ext uri="{FF2B5EF4-FFF2-40B4-BE49-F238E27FC236}">
                  <a16:creationId xmlns:a16="http://schemas.microsoft.com/office/drawing/2014/main" id="{54B19836-A36A-45ED-80C8-108F61A4F62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63576" y="2619974"/>
              <a:ext cx="711200" cy="711200"/>
            </a:xfrm>
            <a:prstGeom prst="rect">
              <a:avLst/>
            </a:prstGeom>
          </p:spPr>
        </p:pic>
        <p:pic>
          <p:nvPicPr>
            <p:cNvPr id="57" name="Graphic 56">
              <a:extLst>
                <a:ext uri="{FF2B5EF4-FFF2-40B4-BE49-F238E27FC236}">
                  <a16:creationId xmlns:a16="http://schemas.microsoft.com/office/drawing/2014/main" id="{5B291477-FEC9-4AB1-9A14-4BEFB1E6240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63576" y="4478652"/>
              <a:ext cx="711200" cy="711200"/>
            </a:xfrm>
            <a:prstGeom prst="rect">
              <a:avLst/>
            </a:prstGeom>
          </p:spPr>
        </p:pic>
        <p:sp>
          <p:nvSpPr>
            <p:cNvPr id="7" name="TextBox 6">
              <a:extLst>
                <a:ext uri="{FF2B5EF4-FFF2-40B4-BE49-F238E27FC236}">
                  <a16:creationId xmlns:a16="http://schemas.microsoft.com/office/drawing/2014/main" id="{6A784CF8-B70B-4ED9-8C7A-540BBBD375E7}"/>
                </a:ext>
              </a:extLst>
            </p:cNvPr>
            <p:cNvSpPr txBox="1"/>
            <p:nvPr/>
          </p:nvSpPr>
          <p:spPr>
            <a:xfrm>
              <a:off x="2676399" y="3350089"/>
              <a:ext cx="1085554"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AWS WAF</a:t>
              </a:r>
            </a:p>
          </p:txBody>
        </p:sp>
        <p:sp>
          <p:nvSpPr>
            <p:cNvPr id="62" name="TextBox 61">
              <a:extLst>
                <a:ext uri="{FF2B5EF4-FFF2-40B4-BE49-F238E27FC236}">
                  <a16:creationId xmlns:a16="http://schemas.microsoft.com/office/drawing/2014/main" id="{8094596B-A0CE-494E-B679-9EA6EC66AA7F}"/>
                </a:ext>
              </a:extLst>
            </p:cNvPr>
            <p:cNvSpPr txBox="1"/>
            <p:nvPr/>
          </p:nvSpPr>
          <p:spPr>
            <a:xfrm>
              <a:off x="2713269" y="5196098"/>
              <a:ext cx="1011815"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Amazon</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Route 53</a:t>
              </a:r>
            </a:p>
          </p:txBody>
        </p:sp>
        <p:sp>
          <p:nvSpPr>
            <p:cNvPr id="63" name="TextBox 62">
              <a:extLst>
                <a:ext uri="{FF2B5EF4-FFF2-40B4-BE49-F238E27FC236}">
                  <a16:creationId xmlns:a16="http://schemas.microsoft.com/office/drawing/2014/main" id="{7D0A3965-C067-4CBB-A34F-FE89BC4075CC}"/>
                </a:ext>
              </a:extLst>
            </p:cNvPr>
            <p:cNvSpPr txBox="1"/>
            <p:nvPr/>
          </p:nvSpPr>
          <p:spPr>
            <a:xfrm>
              <a:off x="4107290" y="3350089"/>
              <a:ext cx="1188146"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Amazon</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CloudFront</a:t>
              </a:r>
            </a:p>
          </p:txBody>
        </p:sp>
        <p:cxnSp>
          <p:nvCxnSpPr>
            <p:cNvPr id="86" name="Straight Connector 85" descr=" 101"/>
            <p:cNvCxnSpPr/>
            <p:nvPr/>
          </p:nvCxnSpPr>
          <p:spPr>
            <a:xfrm flipH="1" flipV="1">
              <a:off x="1718555" y="3036811"/>
              <a:ext cx="1097280" cy="153"/>
            </a:xfrm>
            <a:prstGeom prst="line">
              <a:avLst/>
            </a:prstGeom>
            <a:ln w="38100">
              <a:solidFill>
                <a:srgbClr val="F04144"/>
              </a:solidFill>
              <a:prstDash val="solid"/>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Elbow Connector 18">
              <a:extLst>
                <a:ext uri="{FF2B5EF4-FFF2-40B4-BE49-F238E27FC236}">
                  <a16:creationId xmlns:a16="http://schemas.microsoft.com/office/drawing/2014/main" id="{AB5AAF24-C9D3-4180-8070-2CAB200F916A}"/>
                </a:ext>
              </a:extLst>
            </p:cNvPr>
            <p:cNvCxnSpPr>
              <a:cxnSpLocks/>
              <a:stCxn id="45" idx="3"/>
              <a:endCxn id="103" idx="1"/>
            </p:cNvCxnSpPr>
            <p:nvPr/>
          </p:nvCxnSpPr>
          <p:spPr>
            <a:xfrm>
              <a:off x="5056963" y="2975574"/>
              <a:ext cx="1658542" cy="122290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079B7D30-E7FC-4FFA-995C-68AF0A838B5D}"/>
                </a:ext>
              </a:extLst>
            </p:cNvPr>
            <p:cNvSpPr/>
            <p:nvPr/>
          </p:nvSpPr>
          <p:spPr>
            <a:xfrm>
              <a:off x="2261839" y="1483476"/>
              <a:ext cx="8726460" cy="439828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Amazon Ember Light" panose="020B0403020204020204" pitchFamily="34" charset="0"/>
                  <a:cs typeface="Amazon Ember Light" panose="020B0403020204020204" pitchFamily="34" charset="0"/>
                </a:rPr>
                <a:t> AWS Cloud</a:t>
              </a:r>
            </a:p>
          </p:txBody>
        </p:sp>
        <p:grpSp>
          <p:nvGrpSpPr>
            <p:cNvPr id="97" name="Group 96">
              <a:extLst>
                <a:ext uri="{FF2B5EF4-FFF2-40B4-BE49-F238E27FC236}">
                  <a16:creationId xmlns:a16="http://schemas.microsoft.com/office/drawing/2014/main" id="{BC1DCBD9-2F94-4CBA-BB46-F2A4BBDEB965}"/>
                </a:ext>
              </a:extLst>
            </p:cNvPr>
            <p:cNvGrpSpPr/>
            <p:nvPr/>
          </p:nvGrpSpPr>
          <p:grpSpPr>
            <a:xfrm>
              <a:off x="5661405" y="1853278"/>
              <a:ext cx="5063422" cy="3634142"/>
              <a:chOff x="5521921" y="1791286"/>
              <a:chExt cx="5063422" cy="3634142"/>
            </a:xfrm>
          </p:grpSpPr>
          <p:sp>
            <p:nvSpPr>
              <p:cNvPr id="98" name="Rectangle 97">
                <a:extLst>
                  <a:ext uri="{FF2B5EF4-FFF2-40B4-BE49-F238E27FC236}">
                    <a16:creationId xmlns:a16="http://schemas.microsoft.com/office/drawing/2014/main" id="{C63156B3-30E5-4E2F-A087-A1CA130F3CEB}"/>
                  </a:ext>
                </a:extLst>
              </p:cNvPr>
              <p:cNvSpPr/>
              <p:nvPr/>
            </p:nvSpPr>
            <p:spPr>
              <a:xfrm>
                <a:off x="8426403" y="2303120"/>
                <a:ext cx="1920240" cy="2928635"/>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p>
            </p:txBody>
          </p:sp>
          <p:pic>
            <p:nvPicPr>
              <p:cNvPr id="99" name="Graphic 98">
                <a:extLst>
                  <a:ext uri="{FF2B5EF4-FFF2-40B4-BE49-F238E27FC236}">
                    <a16:creationId xmlns:a16="http://schemas.microsoft.com/office/drawing/2014/main" id="{6BAC1F4D-328D-47A6-AA09-AB659A92A19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26403" y="2300762"/>
                <a:ext cx="457200" cy="457200"/>
              </a:xfrm>
              <a:prstGeom prst="rect">
                <a:avLst/>
              </a:prstGeom>
            </p:spPr>
          </p:pic>
          <p:sp>
            <p:nvSpPr>
              <p:cNvPr id="100" name="Rectangle 99">
                <a:extLst>
                  <a:ext uri="{FF2B5EF4-FFF2-40B4-BE49-F238E27FC236}">
                    <a16:creationId xmlns:a16="http://schemas.microsoft.com/office/drawing/2014/main" id="{558C3DD6-4150-4066-8484-FA23F83EF9F9}"/>
                  </a:ext>
                </a:extLst>
              </p:cNvPr>
              <p:cNvSpPr/>
              <p:nvPr/>
            </p:nvSpPr>
            <p:spPr>
              <a:xfrm>
                <a:off x="6057854" y="2301845"/>
                <a:ext cx="1920240" cy="2929911"/>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subnet</a:t>
                </a:r>
              </a:p>
            </p:txBody>
          </p:sp>
          <p:pic>
            <p:nvPicPr>
              <p:cNvPr id="101" name="Graphic 100">
                <a:extLst>
                  <a:ext uri="{FF2B5EF4-FFF2-40B4-BE49-F238E27FC236}">
                    <a16:creationId xmlns:a16="http://schemas.microsoft.com/office/drawing/2014/main" id="{D59FF84E-818F-42A3-888A-3A926AF0FA0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57854" y="2299487"/>
                <a:ext cx="457200" cy="457200"/>
              </a:xfrm>
              <a:prstGeom prst="rect">
                <a:avLst/>
              </a:prstGeom>
            </p:spPr>
          </p:pic>
          <p:cxnSp>
            <p:nvCxnSpPr>
              <p:cNvPr id="102" name="Straight Connector 101" descr=" 101">
                <a:extLst>
                  <a:ext uri="{FF2B5EF4-FFF2-40B4-BE49-F238E27FC236}">
                    <a16:creationId xmlns:a16="http://schemas.microsoft.com/office/drawing/2014/main" id="{49F85197-D9EB-41EA-BBED-B70CC725E898}"/>
                  </a:ext>
                </a:extLst>
              </p:cNvPr>
              <p:cNvCxnSpPr/>
              <p:nvPr/>
            </p:nvCxnSpPr>
            <p:spPr>
              <a:xfrm flipH="1" flipV="1">
                <a:off x="7415151" y="4122666"/>
                <a:ext cx="1561392" cy="1"/>
              </a:xfrm>
              <a:prstGeom prst="line">
                <a:avLst/>
              </a:prstGeom>
              <a:ln w="1905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03" name="Graphic 102">
                <a:extLst>
                  <a:ext uri="{FF2B5EF4-FFF2-40B4-BE49-F238E27FC236}">
                    <a16:creationId xmlns:a16="http://schemas.microsoft.com/office/drawing/2014/main" id="{677B0772-C250-464B-B187-E4394D7D6AA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76021" y="3780887"/>
                <a:ext cx="711200" cy="711200"/>
              </a:xfrm>
              <a:prstGeom prst="rect">
                <a:avLst/>
              </a:prstGeom>
            </p:spPr>
          </p:pic>
          <p:pic>
            <p:nvPicPr>
              <p:cNvPr id="104" name="Graphic 103">
                <a:extLst>
                  <a:ext uri="{FF2B5EF4-FFF2-40B4-BE49-F238E27FC236}">
                    <a16:creationId xmlns:a16="http://schemas.microsoft.com/office/drawing/2014/main" id="{DF88D1A1-3033-4BE0-8D4A-7F5647F95FC8}"/>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089994" y="3852007"/>
                <a:ext cx="640080" cy="640080"/>
              </a:xfrm>
              <a:prstGeom prst="rect">
                <a:avLst/>
              </a:prstGeom>
            </p:spPr>
          </p:pic>
          <p:sp>
            <p:nvSpPr>
              <p:cNvPr id="105" name="Rectangle 104">
                <a:extLst>
                  <a:ext uri="{FF2B5EF4-FFF2-40B4-BE49-F238E27FC236}">
                    <a16:creationId xmlns:a16="http://schemas.microsoft.com/office/drawing/2014/main" id="{087B55AA-8775-493F-9CF8-FCBD5AD825BA}"/>
                  </a:ext>
                </a:extLst>
              </p:cNvPr>
              <p:cNvSpPr/>
              <p:nvPr/>
            </p:nvSpPr>
            <p:spPr>
              <a:xfrm>
                <a:off x="5521921" y="1791286"/>
                <a:ext cx="5063422" cy="3634142"/>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06" name="Graphic 105">
                <a:extLst>
                  <a:ext uri="{FF2B5EF4-FFF2-40B4-BE49-F238E27FC236}">
                    <a16:creationId xmlns:a16="http://schemas.microsoft.com/office/drawing/2014/main" id="{39B43755-6BC4-4478-A1E1-664DB2E4EFC8}"/>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521921" y="1791286"/>
                <a:ext cx="457200" cy="457200"/>
              </a:xfrm>
              <a:prstGeom prst="rect">
                <a:avLst/>
              </a:prstGeom>
            </p:spPr>
          </p:pic>
          <p:sp>
            <p:nvSpPr>
              <p:cNvPr id="107" name="Rectangle 106">
                <a:extLst>
                  <a:ext uri="{FF2B5EF4-FFF2-40B4-BE49-F238E27FC236}">
                    <a16:creationId xmlns:a16="http://schemas.microsoft.com/office/drawing/2014/main" id="{D6AFA89E-E15F-4F0D-8361-9C2D70F17127}"/>
                  </a:ext>
                </a:extLst>
              </p:cNvPr>
              <p:cNvSpPr/>
              <p:nvPr/>
            </p:nvSpPr>
            <p:spPr>
              <a:xfrm>
                <a:off x="6193611" y="3203699"/>
                <a:ext cx="1554480" cy="192024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ea typeface="+mn-ea"/>
                    <a:cs typeface="+mn-cs"/>
                  </a:rPr>
                  <a:t>Security group</a:t>
                </a:r>
              </a:p>
            </p:txBody>
          </p:sp>
          <p:sp>
            <p:nvSpPr>
              <p:cNvPr id="108" name="Rectangle 107">
                <a:extLst>
                  <a:ext uri="{FF2B5EF4-FFF2-40B4-BE49-F238E27FC236}">
                    <a16:creationId xmlns:a16="http://schemas.microsoft.com/office/drawing/2014/main" id="{B4F8019C-2C8B-4B2D-B362-3CAA84C67487}"/>
                  </a:ext>
                </a:extLst>
              </p:cNvPr>
              <p:cNvSpPr/>
              <p:nvPr/>
            </p:nvSpPr>
            <p:spPr>
              <a:xfrm>
                <a:off x="8614410" y="3203700"/>
                <a:ext cx="1554480" cy="192024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ea typeface="+mn-ea"/>
                    <a:cs typeface="+mn-cs"/>
                  </a:rPr>
                  <a:t>Security group</a:t>
                </a:r>
              </a:p>
            </p:txBody>
          </p:sp>
          <p:sp>
            <p:nvSpPr>
              <p:cNvPr id="109" name="TextBox 108">
                <a:extLst>
                  <a:ext uri="{FF2B5EF4-FFF2-40B4-BE49-F238E27FC236}">
                    <a16:creationId xmlns:a16="http://schemas.microsoft.com/office/drawing/2014/main" id="{CBBA453C-B42B-47C9-8CAE-BDC73093C9A0}"/>
                  </a:ext>
                </a:extLst>
              </p:cNvPr>
              <p:cNvSpPr txBox="1"/>
              <p:nvPr/>
            </p:nvSpPr>
            <p:spPr>
              <a:xfrm>
                <a:off x="6315054" y="4492087"/>
                <a:ext cx="1247456"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Elastic Load</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Balancing</a:t>
                </a:r>
              </a:p>
            </p:txBody>
          </p:sp>
          <p:sp>
            <p:nvSpPr>
              <p:cNvPr id="110" name="TextBox 109">
                <a:extLst>
                  <a:ext uri="{FF2B5EF4-FFF2-40B4-BE49-F238E27FC236}">
                    <a16:creationId xmlns:a16="http://schemas.microsoft.com/office/drawing/2014/main" id="{2BB6F588-DFE5-4177-9F0A-A58AA632A4F0}"/>
                  </a:ext>
                </a:extLst>
              </p:cNvPr>
              <p:cNvSpPr txBox="1"/>
              <p:nvPr/>
            </p:nvSpPr>
            <p:spPr>
              <a:xfrm>
                <a:off x="8570434" y="4502923"/>
                <a:ext cx="1632178"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Web application</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EC2 instances</a:t>
                </a:r>
              </a:p>
            </p:txBody>
          </p:sp>
        </p:grpSp>
        <p:sp>
          <p:nvSpPr>
            <p:cNvPr id="17" name="TextBox 16">
              <a:extLst>
                <a:ext uri="{FF2B5EF4-FFF2-40B4-BE49-F238E27FC236}">
                  <a16:creationId xmlns:a16="http://schemas.microsoft.com/office/drawing/2014/main" id="{399FBDE7-C61D-4BA2-8814-C1BFE8E4F879}"/>
                </a:ext>
              </a:extLst>
            </p:cNvPr>
            <p:cNvSpPr txBox="1"/>
            <p:nvPr/>
          </p:nvSpPr>
          <p:spPr>
            <a:xfrm>
              <a:off x="2035405" y="2742472"/>
              <a:ext cx="463588" cy="646331"/>
            </a:xfrm>
            <a:prstGeom prst="rect">
              <a:avLst/>
            </a:prstGeom>
            <a:noFill/>
          </p:spPr>
          <p:txBody>
            <a:bodyPr wrap="none" rtlCol="0">
              <a:spAutoFit/>
            </a:bodyPr>
            <a:lstStyle/>
            <a:p>
              <a:r>
                <a:rPr lang="en-US" sz="3600" dirty="0">
                  <a:solidFill>
                    <a:srgbClr val="FF0000"/>
                  </a:solidFill>
                  <a:ea typeface="Amazon Ember" panose="020B0603020204020204" pitchFamily="34" charset="0"/>
                  <a:cs typeface="Amazon Ember" panose="020B0603020204020204" pitchFamily="34" charset="0"/>
                </a:rPr>
                <a:t>X</a:t>
              </a:r>
            </a:p>
          </p:txBody>
        </p:sp>
      </p:grpSp>
      <p:sp>
        <p:nvSpPr>
          <p:cNvPr id="2" name="Footer Placeholder 1">
            <a:extLst>
              <a:ext uri="{FF2B5EF4-FFF2-40B4-BE49-F238E27FC236}">
                <a16:creationId xmlns:a16="http://schemas.microsoft.com/office/drawing/2014/main" id="{AA450C48-E781-403E-8288-0DF22B9EBB2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B1D45B6E-54B9-4989-B100-FCF671695D69}"/>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Tree>
    <p:custDataLst>
      <p:tags r:id="rId1"/>
    </p:custDataLst>
    <p:extLst>
      <p:ext uri="{BB962C8B-B14F-4D97-AF65-F5344CB8AC3E}">
        <p14:creationId xmlns:p14="http://schemas.microsoft.com/office/powerpoint/2010/main" val="3378171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dirty="0">
                <a:latin typeface="+mn-lt"/>
              </a:rPr>
              <a:t>Amazon CloudFront is a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global CDN service </a:t>
            </a:r>
            <a:r>
              <a:rPr lang="en-US" sz="2000" dirty="0">
                <a:latin typeface="+mn-lt"/>
              </a:rPr>
              <a:t>that accelerates the delivery of content, including static and video, to users with no minimum usage commitments. </a:t>
            </a:r>
          </a:p>
          <a:p>
            <a:r>
              <a:rPr lang="en-US" sz="2000" dirty="0">
                <a:latin typeface="+mn-lt"/>
              </a:rPr>
              <a:t>CloudFront uses a global network that comprises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edge locations</a:t>
            </a:r>
            <a:r>
              <a:rPr lang="en-US" sz="2000" dirty="0">
                <a:latin typeface="+mn-lt"/>
              </a:rPr>
              <a:t> and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regional edge caches</a:t>
            </a:r>
            <a:r>
              <a:rPr lang="en-US" sz="2000" dirty="0">
                <a:latin typeface="+mn-lt"/>
              </a:rPr>
              <a:t> to deliver content to your users.</a:t>
            </a:r>
          </a:p>
          <a:p>
            <a:r>
              <a:rPr lang="en-US" sz="2000" dirty="0">
                <a:latin typeface="+mn-lt"/>
              </a:rPr>
              <a:t>To use CloudFront to deliver your content, you specify an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origin server</a:t>
            </a:r>
            <a:r>
              <a:rPr lang="en-US" sz="2000" dirty="0">
                <a:latin typeface="+mn-lt"/>
              </a:rPr>
              <a:t> and configure a CloudFront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distribution</a:t>
            </a:r>
            <a:r>
              <a:rPr lang="en-US" sz="2000" dirty="0">
                <a:latin typeface="+mn-lt"/>
              </a:rPr>
              <a:t>. CloudFront assigns a domain name and sends your distribution’s configuration to all of its edge locations.</a:t>
            </a:r>
          </a:p>
          <a:p>
            <a:r>
              <a:rPr lang="en-US" sz="2000" dirty="0">
                <a:latin typeface="+mn-lt"/>
              </a:rPr>
              <a:t>You can use Amazon CloudFront to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improve the resilience</a:t>
            </a:r>
            <a:r>
              <a:rPr lang="en-US" sz="2000" dirty="0">
                <a:latin typeface="+mn-lt"/>
              </a:rPr>
              <a:t> of your applications that run on AWS from DDoS attacks. </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26</a:t>
            </a:fld>
            <a:endParaRPr lang="en-US" dirty="0"/>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92386"/>
            <a:ext cx="4268647" cy="2662114"/>
          </a:xfrm>
        </p:spPr>
        <p:txBody>
          <a:bodyPr>
            <a:noAutofit/>
          </a:bodyPr>
          <a:lstStyle/>
          <a:p>
            <a:r>
              <a:rPr lang="en-US" sz="3600" dirty="0">
                <a:latin typeface="+mj-lt"/>
              </a:rPr>
              <a:t>Module 11 – Guided Lab: Streaming Dynamic Content Using Amazon CloudFront</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2386"/>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27</a:t>
            </a:fld>
            <a:endParaRPr lang="en-US" dirty="0"/>
          </a:p>
        </p:txBody>
      </p:sp>
    </p:spTree>
    <p:custDataLst>
      <p:tags r:id="rId1"/>
    </p:custDataLst>
    <p:extLst>
      <p:ext uri="{BB962C8B-B14F-4D97-AF65-F5344CB8AC3E}">
        <p14:creationId xmlns:p14="http://schemas.microsoft.com/office/powerpoint/2010/main" val="1115458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7B3DCD-51E3-47C8-8A26-FA43B81C0245}"/>
              </a:ext>
            </a:extLst>
          </p:cNvPr>
          <p:cNvSpPr>
            <a:spLocks noGrp="1"/>
          </p:cNvSpPr>
          <p:nvPr>
            <p:ph type="title"/>
          </p:nvPr>
        </p:nvSpPr>
        <p:spPr/>
        <p:txBody>
          <a:bodyPr/>
          <a:lstStyle/>
          <a:p>
            <a:r>
              <a:rPr lang="en-US" dirty="0"/>
              <a:t>Guided lab: Scenario</a:t>
            </a:r>
          </a:p>
        </p:txBody>
      </p:sp>
      <p:sp>
        <p:nvSpPr>
          <p:cNvPr id="7" name="Content Placeholder 6">
            <a:extLst>
              <a:ext uri="{FF2B5EF4-FFF2-40B4-BE49-F238E27FC236}">
                <a16:creationId xmlns:a16="http://schemas.microsoft.com/office/drawing/2014/main" id="{8DD55A85-CFD7-4401-9A68-6A99D9C00EC1}"/>
              </a:ext>
            </a:extLst>
          </p:cNvPr>
          <p:cNvSpPr>
            <a:spLocks noGrp="1"/>
          </p:cNvSpPr>
          <p:nvPr>
            <p:ph idx="1"/>
          </p:nvPr>
        </p:nvSpPr>
        <p:spPr/>
        <p:txBody>
          <a:bodyPr/>
          <a:lstStyle/>
          <a:p>
            <a:pPr marL="0" indent="0">
              <a:buNone/>
            </a:pPr>
            <a:r>
              <a:rPr lang="en-US" dirty="0"/>
              <a:t>In this lab, you use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Elastic Transcoder </a:t>
            </a:r>
            <a:r>
              <a:rPr lang="en-US" dirty="0"/>
              <a:t>to convert a source video into multiple bitrates. You use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CloudFront</a:t>
            </a:r>
            <a:r>
              <a:rPr lang="en-US" dirty="0"/>
              <a:t> to deliver the dynamic, multiple bitrate stream to a connected device by using Apple HTTP Live Streaming (HLS) protocol. </a:t>
            </a:r>
          </a:p>
          <a:p>
            <a:endParaRPr lang="en-US" dirty="0"/>
          </a:p>
        </p:txBody>
      </p:sp>
      <p:grpSp>
        <p:nvGrpSpPr>
          <p:cNvPr id="14" name="Group 13">
            <a:extLst>
              <a:ext uri="{FF2B5EF4-FFF2-40B4-BE49-F238E27FC236}">
                <a16:creationId xmlns:a16="http://schemas.microsoft.com/office/drawing/2014/main" id="{43436203-AF03-440E-8CA8-49332EA47645}"/>
              </a:ext>
              <a:ext uri="{C183D7F6-B498-43B3-948B-1728B52AA6E4}">
                <adec:decorative xmlns:adec="http://schemas.microsoft.com/office/drawing/2017/decorative" val="1"/>
              </a:ext>
            </a:extLst>
          </p:cNvPr>
          <p:cNvGrpSpPr/>
          <p:nvPr/>
        </p:nvGrpSpPr>
        <p:grpSpPr>
          <a:xfrm>
            <a:off x="3664124" y="3852569"/>
            <a:ext cx="4863752" cy="2107491"/>
            <a:chOff x="2851688" y="3852569"/>
            <a:chExt cx="4863752" cy="2107491"/>
          </a:xfrm>
        </p:grpSpPr>
        <p:grpSp>
          <p:nvGrpSpPr>
            <p:cNvPr id="12" name="Group 11">
              <a:extLst>
                <a:ext uri="{FF2B5EF4-FFF2-40B4-BE49-F238E27FC236}">
                  <a16:creationId xmlns:a16="http://schemas.microsoft.com/office/drawing/2014/main" id="{AEB59254-E8C8-4884-82B8-4CA26CE669DD}"/>
                </a:ext>
              </a:extLst>
            </p:cNvPr>
            <p:cNvGrpSpPr/>
            <p:nvPr/>
          </p:nvGrpSpPr>
          <p:grpSpPr>
            <a:xfrm>
              <a:off x="2851688" y="3852569"/>
              <a:ext cx="2565126" cy="2107491"/>
              <a:chOff x="2851688" y="3852569"/>
              <a:chExt cx="2565126" cy="2107491"/>
            </a:xfrm>
          </p:grpSpPr>
          <p:pic>
            <p:nvPicPr>
              <p:cNvPr id="8" name="Graphic 7">
                <a:extLst>
                  <a:ext uri="{FF2B5EF4-FFF2-40B4-BE49-F238E27FC236}">
                    <a16:creationId xmlns:a16="http://schemas.microsoft.com/office/drawing/2014/main" id="{44870C44-9389-4518-9F9F-F70A8EAD266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7051" y="3852569"/>
                <a:ext cx="914400" cy="914400"/>
              </a:xfrm>
              <a:prstGeom prst="rect">
                <a:avLst/>
              </a:prstGeom>
            </p:spPr>
          </p:pic>
          <p:sp>
            <p:nvSpPr>
              <p:cNvPr id="10" name="TextBox 9">
                <a:extLst>
                  <a:ext uri="{FF2B5EF4-FFF2-40B4-BE49-F238E27FC236}">
                    <a16:creationId xmlns:a16="http://schemas.microsoft.com/office/drawing/2014/main" id="{CF400566-3AAD-42D9-AFDE-EF4E00FC093B}"/>
                  </a:ext>
                </a:extLst>
              </p:cNvPr>
              <p:cNvSpPr txBox="1"/>
              <p:nvPr/>
            </p:nvSpPr>
            <p:spPr>
              <a:xfrm>
                <a:off x="2851688" y="5005953"/>
                <a:ext cx="2565126"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Amazon Elastic</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Transcoder</a:t>
                </a:r>
              </a:p>
            </p:txBody>
          </p:sp>
        </p:grpSp>
        <p:grpSp>
          <p:nvGrpSpPr>
            <p:cNvPr id="13" name="Group 12">
              <a:extLst>
                <a:ext uri="{FF2B5EF4-FFF2-40B4-BE49-F238E27FC236}">
                  <a16:creationId xmlns:a16="http://schemas.microsoft.com/office/drawing/2014/main" id="{165E6D84-599B-4AAC-8313-547299E81E0A}"/>
                </a:ext>
              </a:extLst>
            </p:cNvPr>
            <p:cNvGrpSpPr/>
            <p:nvPr/>
          </p:nvGrpSpPr>
          <p:grpSpPr>
            <a:xfrm>
              <a:off x="5775485" y="3852569"/>
              <a:ext cx="1939955" cy="2107491"/>
              <a:chOff x="5775485" y="3852569"/>
              <a:chExt cx="1939955" cy="2107491"/>
            </a:xfrm>
          </p:grpSpPr>
          <p:pic>
            <p:nvPicPr>
              <p:cNvPr id="9" name="Graphic 8">
                <a:extLst>
                  <a:ext uri="{FF2B5EF4-FFF2-40B4-BE49-F238E27FC236}">
                    <a16:creationId xmlns:a16="http://schemas.microsoft.com/office/drawing/2014/main" id="{3AACE397-8593-41AA-AA3B-FF4DE67B9D9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8262" y="3852569"/>
                <a:ext cx="914400" cy="914400"/>
              </a:xfrm>
              <a:prstGeom prst="rect">
                <a:avLst/>
              </a:prstGeom>
            </p:spPr>
          </p:pic>
          <p:sp>
            <p:nvSpPr>
              <p:cNvPr id="11" name="TextBox 10">
                <a:extLst>
                  <a:ext uri="{FF2B5EF4-FFF2-40B4-BE49-F238E27FC236}">
                    <a16:creationId xmlns:a16="http://schemas.microsoft.com/office/drawing/2014/main" id="{0493D7F4-E263-4042-9B60-D5D3F7D7226C}"/>
                  </a:ext>
                </a:extLst>
              </p:cNvPr>
              <p:cNvSpPr txBox="1"/>
              <p:nvPr/>
            </p:nvSpPr>
            <p:spPr>
              <a:xfrm>
                <a:off x="5775485" y="5005953"/>
                <a:ext cx="1939955"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grpSp>
      </p:grpSp>
      <p:sp>
        <p:nvSpPr>
          <p:cNvPr id="5" name="Footer Placeholder 4">
            <a:extLst>
              <a:ext uri="{FF2B5EF4-FFF2-40B4-BE49-F238E27FC236}">
                <a16:creationId xmlns:a16="http://schemas.microsoft.com/office/drawing/2014/main" id="{9941E80F-5FB3-4217-ACDC-5DCDE14A8F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0F1F2BDA-5415-4EFB-8B76-92F6AD19DB08}"/>
              </a:ext>
            </a:extLst>
          </p:cNvPr>
          <p:cNvSpPr>
            <a:spLocks noGrp="1"/>
          </p:cNvSpPr>
          <p:nvPr>
            <p:ph type="sldNum" sz="quarter" idx="12"/>
          </p:nvPr>
        </p:nvSpPr>
        <p:spPr/>
        <p:txBody>
          <a:bodyPr/>
          <a:lstStyle/>
          <a:p>
            <a:fld id="{B6A95138-A96E-2F42-A959-2EFD44FE4AB7}" type="slidenum">
              <a:rPr lang="en-US" smtClean="0"/>
              <a:pPr/>
              <a:t>28</a:t>
            </a:fld>
            <a:endParaRPr lang="en-US" dirty="0"/>
          </a:p>
        </p:txBody>
      </p:sp>
    </p:spTree>
    <p:custDataLst>
      <p:tags r:id="rId1"/>
    </p:custDataLst>
    <p:extLst>
      <p:ext uri="{BB962C8B-B14F-4D97-AF65-F5344CB8AC3E}">
        <p14:creationId xmlns:p14="http://schemas.microsoft.com/office/powerpoint/2010/main" val="1883187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514350" indent="-514350">
              <a:buFont typeface="+mj-lt"/>
              <a:buAutoNum type="arabicPeriod"/>
            </a:pPr>
            <a:r>
              <a:rPr lang="en-US" dirty="0">
                <a:latin typeface="+mn-lt"/>
              </a:rPr>
              <a:t>Create an Amazon CloudFront distribution</a:t>
            </a:r>
          </a:p>
          <a:p>
            <a:pPr marL="514350" indent="-514350">
              <a:buFont typeface="+mj-lt"/>
              <a:buAutoNum type="arabicPeriod"/>
            </a:pPr>
            <a:r>
              <a:rPr lang="en-US" dirty="0">
                <a:latin typeface="+mn-lt"/>
              </a:rPr>
              <a:t>Create an Amazon Elastic Transcoder pipeline</a:t>
            </a:r>
          </a:p>
          <a:p>
            <a:pPr marL="514350" indent="-514350">
              <a:buFont typeface="+mj-lt"/>
              <a:buAutoNum type="arabicPeriod"/>
            </a:pPr>
            <a:r>
              <a:rPr lang="en-US" dirty="0">
                <a:latin typeface="+mn-lt"/>
              </a:rPr>
              <a:t>Test playback of the dynamic (multiple bitrate) stream</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endParaRPr lang="en-US" dirty="0">
              <a:latin typeface="+mn-lt"/>
            </a:endParaRPr>
          </a:p>
          <a:p>
            <a:pPr lvl="1"/>
            <a:r>
              <a:rPr lang="en-US" dirty="0">
                <a:latin typeface="+mn-lt"/>
              </a:rPr>
              <a:t>Identify how caching content can improve application performance and reduce latency</a:t>
            </a:r>
          </a:p>
          <a:p>
            <a:pPr lvl="1"/>
            <a:r>
              <a:rPr lang="en-US" dirty="0"/>
              <a:t>Identify how to design architectures that use edge locations for distribution and distributed denial of service (DDoS) protection </a:t>
            </a:r>
          </a:p>
          <a:p>
            <a:pPr lvl="1"/>
            <a:r>
              <a:rPr lang="en-US" dirty="0">
                <a:latin typeface="+mn-lt"/>
              </a:rPr>
              <a:t>Create architectures that use Amazon CloudFront to cache content</a:t>
            </a:r>
          </a:p>
          <a:p>
            <a:pPr lvl="1"/>
            <a:r>
              <a:rPr lang="en-US" dirty="0">
                <a:latin typeface="+mn-lt"/>
              </a:rPr>
              <a:t>Recognize how session management relates to caching</a:t>
            </a:r>
          </a:p>
          <a:p>
            <a:pPr lvl="1"/>
            <a:r>
              <a:rPr lang="en-US" dirty="0">
                <a:latin typeface="+mn-lt"/>
              </a:rPr>
              <a:t>Describe how to design architectures that use Amazon ElastiCache</a:t>
            </a:r>
          </a:p>
        </p:txBody>
      </p:sp>
      <p:sp>
        <p:nvSpPr>
          <p:cNvPr id="6" name="Footer Placeholder 5">
            <a:extLst>
              <a:ext uri="{FF2B5EF4-FFF2-40B4-BE49-F238E27FC236}">
                <a16:creationId xmlns:a16="http://schemas.microsoft.com/office/drawing/2014/main" id="{14A0FD87-BD2A-4E19-9CF4-C2482BBBCDC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Final product </a:t>
            </a:r>
          </a:p>
        </p:txBody>
      </p:sp>
      <p:grpSp>
        <p:nvGrpSpPr>
          <p:cNvPr id="46" name="Group 45" descr="architecture diagram showing how cloudfront distributes transcoded output from an s3 bucket to a mobile device.">
            <a:extLst>
              <a:ext uri="{FF2B5EF4-FFF2-40B4-BE49-F238E27FC236}">
                <a16:creationId xmlns:a16="http://schemas.microsoft.com/office/drawing/2014/main" id="{ABAABF62-45DA-4E23-B871-7A9D10941499}"/>
              </a:ext>
            </a:extLst>
          </p:cNvPr>
          <p:cNvGrpSpPr/>
          <p:nvPr/>
        </p:nvGrpSpPr>
        <p:grpSpPr>
          <a:xfrm>
            <a:off x="337273" y="1851951"/>
            <a:ext cx="11517455" cy="3761763"/>
            <a:chOff x="337273" y="1851951"/>
            <a:chExt cx="11517455" cy="3761763"/>
          </a:xfrm>
        </p:grpSpPr>
        <p:sp>
          <p:nvSpPr>
            <p:cNvPr id="24" name="Rectangle 23">
              <a:extLst>
                <a:ext uri="{FF2B5EF4-FFF2-40B4-BE49-F238E27FC236}">
                  <a16:creationId xmlns:a16="http://schemas.microsoft.com/office/drawing/2014/main" id="{B0AFCF6D-95C0-495C-B18B-B5CABEC7BD2D}"/>
                </a:ext>
              </a:extLst>
            </p:cNvPr>
            <p:cNvSpPr/>
            <p:nvPr/>
          </p:nvSpPr>
          <p:spPr>
            <a:xfrm>
              <a:off x="337273" y="1851951"/>
              <a:ext cx="9877647" cy="376176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AWS Cloud</a:t>
              </a:r>
            </a:p>
          </p:txBody>
        </p:sp>
        <p:pic>
          <p:nvPicPr>
            <p:cNvPr id="25" name="Graphic 24">
              <a:extLst>
                <a:ext uri="{FF2B5EF4-FFF2-40B4-BE49-F238E27FC236}">
                  <a16:creationId xmlns:a16="http://schemas.microsoft.com/office/drawing/2014/main" id="{DC2447E2-C918-4CE8-A688-937BBB41482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274" y="1851952"/>
              <a:ext cx="457200" cy="457200"/>
            </a:xfrm>
            <a:prstGeom prst="rect">
              <a:avLst/>
            </a:prstGeom>
          </p:spPr>
        </p:pic>
        <p:grpSp>
          <p:nvGrpSpPr>
            <p:cNvPr id="43" name="Group 42">
              <a:extLst>
                <a:ext uri="{FF2B5EF4-FFF2-40B4-BE49-F238E27FC236}">
                  <a16:creationId xmlns:a16="http://schemas.microsoft.com/office/drawing/2014/main" id="{CEA0E255-F751-4A55-920F-2298CB418332}"/>
                </a:ext>
              </a:extLst>
            </p:cNvPr>
            <p:cNvGrpSpPr/>
            <p:nvPr/>
          </p:nvGrpSpPr>
          <p:grpSpPr>
            <a:xfrm>
              <a:off x="698605" y="3045277"/>
              <a:ext cx="1579278" cy="1741133"/>
              <a:chOff x="2248003" y="2605440"/>
              <a:chExt cx="1579278" cy="1741133"/>
            </a:xfrm>
          </p:grpSpPr>
          <p:pic>
            <p:nvPicPr>
              <p:cNvPr id="26" name="Graphic 25">
                <a:extLst>
                  <a:ext uri="{FF2B5EF4-FFF2-40B4-BE49-F238E27FC236}">
                    <a16:creationId xmlns:a16="http://schemas.microsoft.com/office/drawing/2014/main" id="{EEE20625-1CE0-4B28-BAF3-5E99340A18F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05888" y="2605440"/>
                <a:ext cx="457200" cy="457200"/>
              </a:xfrm>
              <a:prstGeom prst="rect">
                <a:avLst/>
              </a:prstGeom>
            </p:spPr>
          </p:pic>
          <p:grpSp>
            <p:nvGrpSpPr>
              <p:cNvPr id="23" name="Group 22">
                <a:extLst>
                  <a:ext uri="{FF2B5EF4-FFF2-40B4-BE49-F238E27FC236}">
                    <a16:creationId xmlns:a16="http://schemas.microsoft.com/office/drawing/2014/main" id="{BCD15139-CD80-4559-9050-281653A769E5}"/>
                  </a:ext>
                </a:extLst>
              </p:cNvPr>
              <p:cNvGrpSpPr/>
              <p:nvPr/>
            </p:nvGrpSpPr>
            <p:grpSpPr>
              <a:xfrm>
                <a:off x="2248003" y="2949308"/>
                <a:ext cx="1579278" cy="1397265"/>
                <a:chOff x="3197392" y="2949308"/>
                <a:chExt cx="1579278" cy="1397265"/>
              </a:xfrm>
            </p:grpSpPr>
            <p:pic>
              <p:nvPicPr>
                <p:cNvPr id="62" name="Graphic 61">
                  <a:extLst>
                    <a:ext uri="{FF2B5EF4-FFF2-40B4-BE49-F238E27FC236}">
                      <a16:creationId xmlns:a16="http://schemas.microsoft.com/office/drawing/2014/main" id="{877CC8AC-B7B6-4E06-844E-160388E59BB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61413" y="2949308"/>
                  <a:ext cx="548640" cy="548640"/>
                </a:xfrm>
                <a:prstGeom prst="rect">
                  <a:avLst/>
                </a:prstGeom>
              </p:spPr>
            </p:pic>
            <p:sp>
              <p:nvSpPr>
                <p:cNvPr id="33" name="TextBox 32">
                  <a:extLst>
                    <a:ext uri="{FF2B5EF4-FFF2-40B4-BE49-F238E27FC236}">
                      <a16:creationId xmlns:a16="http://schemas.microsoft.com/office/drawing/2014/main" id="{47A762FA-6E28-4A36-88BD-922300237F86}"/>
                    </a:ext>
                  </a:extLst>
                </p:cNvPr>
                <p:cNvSpPr txBox="1"/>
                <p:nvPr/>
              </p:nvSpPr>
              <p:spPr>
                <a:xfrm>
                  <a:off x="3197392" y="3515576"/>
                  <a:ext cx="1579278"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input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bucket with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.mp4 media file</a:t>
                  </a:r>
                </a:p>
              </p:txBody>
            </p:sp>
          </p:grpSp>
        </p:grpSp>
        <p:grpSp>
          <p:nvGrpSpPr>
            <p:cNvPr id="45" name="Group 44">
              <a:extLst>
                <a:ext uri="{FF2B5EF4-FFF2-40B4-BE49-F238E27FC236}">
                  <a16:creationId xmlns:a16="http://schemas.microsoft.com/office/drawing/2014/main" id="{62DC15EC-E28F-45FC-8338-63B99CA4624B}"/>
                </a:ext>
              </a:extLst>
            </p:cNvPr>
            <p:cNvGrpSpPr/>
            <p:nvPr/>
          </p:nvGrpSpPr>
          <p:grpSpPr>
            <a:xfrm>
              <a:off x="6333967" y="3389145"/>
              <a:ext cx="1082348" cy="1151043"/>
              <a:chOff x="6333967" y="3389145"/>
              <a:chExt cx="1082348" cy="1151043"/>
            </a:xfrm>
          </p:grpSpPr>
          <p:pic>
            <p:nvPicPr>
              <p:cNvPr id="73" name="Graphic 72">
                <a:extLst>
                  <a:ext uri="{FF2B5EF4-FFF2-40B4-BE49-F238E27FC236}">
                    <a16:creationId xmlns:a16="http://schemas.microsoft.com/office/drawing/2014/main" id="{98BF7EE2-42C8-4F70-A9F4-6D7A760878D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00821" y="3389145"/>
                <a:ext cx="548640" cy="548640"/>
              </a:xfrm>
              <a:prstGeom prst="rect">
                <a:avLst/>
              </a:prstGeom>
            </p:spPr>
          </p:pic>
          <p:sp>
            <p:nvSpPr>
              <p:cNvPr id="35" name="TextBox 34">
                <a:extLst>
                  <a:ext uri="{FF2B5EF4-FFF2-40B4-BE49-F238E27FC236}">
                    <a16:creationId xmlns:a16="http://schemas.microsoft.com/office/drawing/2014/main" id="{66A17CAC-E394-4632-AC88-7A770E501B89}"/>
                  </a:ext>
                </a:extLst>
              </p:cNvPr>
              <p:cNvSpPr txBox="1"/>
              <p:nvPr/>
            </p:nvSpPr>
            <p:spPr>
              <a:xfrm>
                <a:off x="6333967" y="3955413"/>
                <a:ext cx="1082348"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output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bucket</a:t>
                </a:r>
              </a:p>
            </p:txBody>
          </p:sp>
        </p:grpSp>
        <p:grpSp>
          <p:nvGrpSpPr>
            <p:cNvPr id="9" name="Group 8">
              <a:extLst>
                <a:ext uri="{FF2B5EF4-FFF2-40B4-BE49-F238E27FC236}">
                  <a16:creationId xmlns:a16="http://schemas.microsoft.com/office/drawing/2014/main" id="{878336CD-AAC1-45BF-B885-5D59E4149AD6}"/>
                </a:ext>
              </a:extLst>
            </p:cNvPr>
            <p:cNvGrpSpPr/>
            <p:nvPr/>
          </p:nvGrpSpPr>
          <p:grpSpPr>
            <a:xfrm>
              <a:off x="3509072" y="3397959"/>
              <a:ext cx="1545616" cy="1142229"/>
              <a:chOff x="4510593" y="3116783"/>
              <a:chExt cx="1545616" cy="1142229"/>
            </a:xfrm>
          </p:grpSpPr>
          <p:pic>
            <p:nvPicPr>
              <p:cNvPr id="28" name="Graphic 27">
                <a:extLst>
                  <a:ext uri="{FF2B5EF4-FFF2-40B4-BE49-F238E27FC236}">
                    <a16:creationId xmlns:a16="http://schemas.microsoft.com/office/drawing/2014/main" id="{C8DDE307-D663-4B18-83AF-CD9C9A48934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09081" y="3116783"/>
                <a:ext cx="548640" cy="548640"/>
              </a:xfrm>
              <a:prstGeom prst="rect">
                <a:avLst/>
              </a:prstGeom>
            </p:spPr>
          </p:pic>
          <p:sp>
            <p:nvSpPr>
              <p:cNvPr id="36" name="TextBox 35">
                <a:extLst>
                  <a:ext uri="{FF2B5EF4-FFF2-40B4-BE49-F238E27FC236}">
                    <a16:creationId xmlns:a16="http://schemas.microsoft.com/office/drawing/2014/main" id="{249C30CF-C9F2-4F3E-AC27-F80182B0F671}"/>
                  </a:ext>
                </a:extLst>
              </p:cNvPr>
              <p:cNvSpPr txBox="1"/>
              <p:nvPr/>
            </p:nvSpPr>
            <p:spPr>
              <a:xfrm>
                <a:off x="4510593" y="3674237"/>
                <a:ext cx="1545616"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Elastic</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Transcoder</a:t>
                </a:r>
              </a:p>
            </p:txBody>
          </p:sp>
        </p:grpSp>
        <p:grpSp>
          <p:nvGrpSpPr>
            <p:cNvPr id="11" name="Group 10">
              <a:extLst>
                <a:ext uri="{FF2B5EF4-FFF2-40B4-BE49-F238E27FC236}">
                  <a16:creationId xmlns:a16="http://schemas.microsoft.com/office/drawing/2014/main" id="{F2E1BAA9-E9B1-4E30-851B-4D4813B639D0}"/>
                </a:ext>
              </a:extLst>
            </p:cNvPr>
            <p:cNvGrpSpPr/>
            <p:nvPr/>
          </p:nvGrpSpPr>
          <p:grpSpPr>
            <a:xfrm>
              <a:off x="7617003" y="3397959"/>
              <a:ext cx="1205778" cy="1388451"/>
              <a:chOff x="8322473" y="3116783"/>
              <a:chExt cx="1205778" cy="1388451"/>
            </a:xfrm>
          </p:grpSpPr>
          <p:pic>
            <p:nvPicPr>
              <p:cNvPr id="31" name="Graphic 30">
                <a:extLst>
                  <a:ext uri="{FF2B5EF4-FFF2-40B4-BE49-F238E27FC236}">
                    <a16:creationId xmlns:a16="http://schemas.microsoft.com/office/drawing/2014/main" id="{2C5C78CC-56B9-4AC9-AA7A-A473F2AB949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51039" y="3116783"/>
                <a:ext cx="548640" cy="548640"/>
              </a:xfrm>
              <a:prstGeom prst="rect">
                <a:avLst/>
              </a:prstGeom>
            </p:spPr>
          </p:pic>
          <p:sp>
            <p:nvSpPr>
              <p:cNvPr id="37" name="TextBox 36">
                <a:extLst>
                  <a:ext uri="{FF2B5EF4-FFF2-40B4-BE49-F238E27FC236}">
                    <a16:creationId xmlns:a16="http://schemas.microsoft.com/office/drawing/2014/main" id="{E8BBE948-2D9B-4D8B-B56B-01DE9DE21178}"/>
                  </a:ext>
                </a:extLst>
              </p:cNvPr>
              <p:cNvSpPr txBox="1"/>
              <p:nvPr/>
            </p:nvSpPr>
            <p:spPr>
              <a:xfrm>
                <a:off x="8322473" y="3674237"/>
                <a:ext cx="1205778"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CloudFront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streaming</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distribution</a:t>
                </a:r>
              </a:p>
            </p:txBody>
          </p:sp>
        </p:grpSp>
        <p:cxnSp>
          <p:nvCxnSpPr>
            <p:cNvPr id="52" name="Straight Arrow Connector 51">
              <a:extLst>
                <a:ext uri="{FF2B5EF4-FFF2-40B4-BE49-F238E27FC236}">
                  <a16:creationId xmlns:a16="http://schemas.microsoft.com/office/drawing/2014/main" id="{13AC0C06-CECA-451C-9397-1E223E0042A6}"/>
                </a:ext>
              </a:extLst>
            </p:cNvPr>
            <p:cNvCxnSpPr>
              <a:cxnSpLocks/>
            </p:cNvCxnSpPr>
            <p:nvPr/>
          </p:nvCxnSpPr>
          <p:spPr>
            <a:xfrm>
              <a:off x="1952586" y="3672279"/>
              <a:ext cx="18288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10FA9CE-7CA2-47FE-AB24-418F54428AE3}"/>
                </a:ext>
              </a:extLst>
            </p:cNvPr>
            <p:cNvCxnSpPr/>
            <p:nvPr/>
          </p:nvCxnSpPr>
          <p:spPr>
            <a:xfrm>
              <a:off x="4697741" y="3672279"/>
              <a:ext cx="18288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29F56B6-18D7-4C4B-94A3-752B7A1F2C4E}"/>
                </a:ext>
              </a:extLst>
            </p:cNvPr>
            <p:cNvCxnSpPr/>
            <p:nvPr/>
          </p:nvCxnSpPr>
          <p:spPr>
            <a:xfrm>
              <a:off x="7266649" y="3672279"/>
              <a:ext cx="54864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708A28B-CE2B-4ECE-A402-4E2296D9B597}"/>
                </a:ext>
              </a:extLst>
            </p:cNvPr>
            <p:cNvCxnSpPr/>
            <p:nvPr/>
          </p:nvCxnSpPr>
          <p:spPr>
            <a:xfrm>
              <a:off x="8751086" y="3672279"/>
              <a:ext cx="210312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3E39C4B-F862-4D6F-9540-B3B531D3E3EA}"/>
                </a:ext>
              </a:extLst>
            </p:cNvPr>
            <p:cNvSpPr txBox="1"/>
            <p:nvPr/>
          </p:nvSpPr>
          <p:spPr>
            <a:xfrm>
              <a:off x="4707086" y="2744439"/>
              <a:ext cx="1810111"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Transcoded (HLS)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output stored in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output bucket</a:t>
              </a:r>
            </a:p>
          </p:txBody>
        </p:sp>
        <p:grpSp>
          <p:nvGrpSpPr>
            <p:cNvPr id="42" name="Group 41">
              <a:extLst>
                <a:ext uri="{FF2B5EF4-FFF2-40B4-BE49-F238E27FC236}">
                  <a16:creationId xmlns:a16="http://schemas.microsoft.com/office/drawing/2014/main" id="{29A4CF98-A126-40B9-AC1F-B296233315F5}"/>
                </a:ext>
              </a:extLst>
            </p:cNvPr>
            <p:cNvGrpSpPr/>
            <p:nvPr/>
          </p:nvGrpSpPr>
          <p:grpSpPr>
            <a:xfrm>
              <a:off x="10596050" y="3389145"/>
              <a:ext cx="1258678" cy="1151043"/>
              <a:chOff x="9286504" y="2949308"/>
              <a:chExt cx="1258678" cy="1151043"/>
            </a:xfrm>
          </p:grpSpPr>
          <p:pic>
            <p:nvPicPr>
              <p:cNvPr id="64" name="Graphic 63">
                <a:extLst>
                  <a:ext uri="{FF2B5EF4-FFF2-40B4-BE49-F238E27FC236}">
                    <a16:creationId xmlns:a16="http://schemas.microsoft.com/office/drawing/2014/main" id="{20A7EDA9-777C-4416-BDBF-CAB92C4EF61A}"/>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41523" y="2949308"/>
                <a:ext cx="548640" cy="548640"/>
              </a:xfrm>
              <a:prstGeom prst="rect">
                <a:avLst/>
              </a:prstGeom>
            </p:spPr>
          </p:pic>
          <p:sp>
            <p:nvSpPr>
              <p:cNvPr id="41" name="TextBox 40">
                <a:extLst>
                  <a:ext uri="{FF2B5EF4-FFF2-40B4-BE49-F238E27FC236}">
                    <a16:creationId xmlns:a16="http://schemas.microsoft.com/office/drawing/2014/main" id="{9FB0DBE2-1FAB-49EE-8D19-95603FD6AB15}"/>
                  </a:ext>
                </a:extLst>
              </p:cNvPr>
              <p:cNvSpPr txBox="1"/>
              <p:nvPr/>
            </p:nvSpPr>
            <p:spPr>
              <a:xfrm>
                <a:off x="9286504" y="3515576"/>
                <a:ext cx="1258678"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 mobile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device</a:t>
                </a:r>
              </a:p>
            </p:txBody>
          </p:sp>
        </p:grpSp>
        <p:sp>
          <p:nvSpPr>
            <p:cNvPr id="67" name="TextBox 66">
              <a:extLst>
                <a:ext uri="{FF2B5EF4-FFF2-40B4-BE49-F238E27FC236}">
                  <a16:creationId xmlns:a16="http://schemas.microsoft.com/office/drawing/2014/main" id="{A444D813-2106-4F84-82F2-78A8BDEE649E}"/>
                </a:ext>
              </a:extLst>
            </p:cNvPr>
            <p:cNvSpPr txBox="1"/>
            <p:nvPr/>
          </p:nvSpPr>
          <p:spPr>
            <a:xfrm>
              <a:off x="8939328" y="2744439"/>
              <a:ext cx="1015021"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Dynamic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stream</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delivered</a:t>
              </a:r>
            </a:p>
          </p:txBody>
        </p:sp>
        <p:sp>
          <p:nvSpPr>
            <p:cNvPr id="68" name="TextBox 67">
              <a:extLst>
                <a:ext uri="{FF2B5EF4-FFF2-40B4-BE49-F238E27FC236}">
                  <a16:creationId xmlns:a16="http://schemas.microsoft.com/office/drawing/2014/main" id="{8F872BF9-9011-4C9A-A3D1-E481758C908C}"/>
                </a:ext>
              </a:extLst>
            </p:cNvPr>
            <p:cNvSpPr txBox="1"/>
            <p:nvPr/>
          </p:nvSpPr>
          <p:spPr>
            <a:xfrm>
              <a:off x="1893002" y="2744439"/>
              <a:ext cx="1947970"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Input file is used to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create an Elastic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Transcoder job</a:t>
              </a:r>
            </a:p>
          </p:txBody>
        </p:sp>
      </p:grpSp>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157778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dirty="0">
                <a:solidFill>
                  <a:srgbClr val="FFFFFF"/>
                </a:solidFill>
                <a:ea typeface="Amazon Ember" panose="02000000000000000000" pitchFamily="2" charset="0"/>
              </a:rPr>
              <a:t>Begin Module 11 – Guided Lab: Streaming Dynamic Content Using Amazon CloudFront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30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589197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Guided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1423061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11: Caching Content</a:t>
            </a:r>
          </a:p>
        </p:txBody>
      </p:sp>
      <p:sp>
        <p:nvSpPr>
          <p:cNvPr id="2" name="Title 1"/>
          <p:cNvSpPr>
            <a:spLocks noGrp="1"/>
          </p:cNvSpPr>
          <p:nvPr>
            <p:ph type="title"/>
          </p:nvPr>
        </p:nvSpPr>
        <p:spPr/>
        <p:txBody>
          <a:bodyPr>
            <a:noAutofit/>
          </a:bodyPr>
          <a:lstStyle/>
          <a:p>
            <a:r>
              <a:rPr lang="en-US" sz="4000" dirty="0">
                <a:latin typeface="+mj-lt"/>
              </a:rPr>
              <a:t>Section 4: Caching web sessions</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Session management: Sticky sessions</a:t>
            </a:r>
          </a:p>
        </p:txBody>
      </p:sp>
      <p:grpSp>
        <p:nvGrpSpPr>
          <p:cNvPr id="6" name="Group 5">
            <a:extLst>
              <a:ext uri="{FF2B5EF4-FFF2-40B4-BE49-F238E27FC236}">
                <a16:creationId xmlns:a16="http://schemas.microsoft.com/office/drawing/2014/main" id="{6A8D1B10-3DAA-4258-BBC7-EEB89B33E490}"/>
              </a:ext>
              <a:ext uri="{C183D7F6-B498-43B3-948B-1728B52AA6E4}">
                <adec:decorative xmlns:adec="http://schemas.microsoft.com/office/drawing/2017/decorative" val="1"/>
              </a:ext>
            </a:extLst>
          </p:cNvPr>
          <p:cNvGrpSpPr/>
          <p:nvPr/>
        </p:nvGrpSpPr>
        <p:grpSpPr>
          <a:xfrm>
            <a:off x="758319" y="1617322"/>
            <a:ext cx="4577269" cy="4577269"/>
            <a:chOff x="758319" y="1617322"/>
            <a:chExt cx="4577269" cy="4577269"/>
          </a:xfrm>
        </p:grpSpPr>
        <p:pic>
          <p:nvPicPr>
            <p:cNvPr id="23" name="Graphic 22">
              <a:extLst>
                <a:ext uri="{FF2B5EF4-FFF2-40B4-BE49-F238E27FC236}">
                  <a16:creationId xmlns:a16="http://schemas.microsoft.com/office/drawing/2014/main" id="{C75DF383-72B9-4D56-B0D5-47EF0CB00A6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2886" y="4600776"/>
              <a:ext cx="822960" cy="822960"/>
            </a:xfrm>
            <a:prstGeom prst="rect">
              <a:avLst/>
            </a:prstGeom>
          </p:spPr>
        </p:pic>
        <p:pic>
          <p:nvPicPr>
            <p:cNvPr id="21" name="Graphic 20">
              <a:extLst>
                <a:ext uri="{FF2B5EF4-FFF2-40B4-BE49-F238E27FC236}">
                  <a16:creationId xmlns:a16="http://schemas.microsoft.com/office/drawing/2014/main" id="{41F3BFC9-4C7B-42D3-9F0D-6ECE46B88DC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4449" y="4612733"/>
              <a:ext cx="822960" cy="822960"/>
            </a:xfrm>
            <a:prstGeom prst="rect">
              <a:avLst/>
            </a:prstGeom>
          </p:spPr>
        </p:pic>
        <p:grpSp>
          <p:nvGrpSpPr>
            <p:cNvPr id="5" name="Group 4">
              <a:extLst>
                <a:ext uri="{FF2B5EF4-FFF2-40B4-BE49-F238E27FC236}">
                  <a16:creationId xmlns:a16="http://schemas.microsoft.com/office/drawing/2014/main" id="{FC5377F7-609B-9147-B81D-8549A12A5BAC}"/>
                </a:ext>
                <a:ext uri="{C183D7F6-B498-43B3-948B-1728B52AA6E4}">
                  <adec:decorative xmlns:adec="http://schemas.microsoft.com/office/drawing/2017/decorative" val="1"/>
                </a:ext>
              </a:extLst>
            </p:cNvPr>
            <p:cNvGrpSpPr/>
            <p:nvPr/>
          </p:nvGrpSpPr>
          <p:grpSpPr>
            <a:xfrm>
              <a:off x="758319" y="1617322"/>
              <a:ext cx="4577269" cy="4577269"/>
              <a:chOff x="773664" y="1346387"/>
              <a:chExt cx="5029200" cy="5029200"/>
            </a:xfrm>
          </p:grpSpPr>
          <p:grpSp>
            <p:nvGrpSpPr>
              <p:cNvPr id="19" name="Group 18">
                <a:extLst>
                  <a:ext uri="{FF2B5EF4-FFF2-40B4-BE49-F238E27FC236}">
                    <a16:creationId xmlns:a16="http://schemas.microsoft.com/office/drawing/2014/main" id="{6FB84431-9EC8-6949-B1A4-7611A19106BD}"/>
                  </a:ext>
                </a:extLst>
              </p:cNvPr>
              <p:cNvGrpSpPr/>
              <p:nvPr/>
            </p:nvGrpSpPr>
            <p:grpSpPr>
              <a:xfrm>
                <a:off x="773664" y="1346387"/>
                <a:ext cx="5029200" cy="5029200"/>
                <a:chOff x="675320" y="1386143"/>
                <a:chExt cx="5029200" cy="5029200"/>
              </a:xfrm>
            </p:grpSpPr>
            <p:sp>
              <p:nvSpPr>
                <p:cNvPr id="7" name="Rounded Rectangle 6">
                  <a:extLst>
                    <a:ext uri="{FF2B5EF4-FFF2-40B4-BE49-F238E27FC236}">
                      <a16:creationId xmlns:a16="http://schemas.microsoft.com/office/drawing/2014/main" id="{D200B397-50FF-8144-BA49-DF0C92B6DB07}"/>
                    </a:ext>
                  </a:extLst>
                </p:cNvPr>
                <p:cNvSpPr/>
                <p:nvPr/>
              </p:nvSpPr>
              <p:spPr>
                <a:xfrm>
                  <a:off x="675320" y="1386143"/>
                  <a:ext cx="5029200" cy="5029200"/>
                </a:xfrm>
                <a:prstGeom prst="roundRect">
                  <a:avLst>
                    <a:gd name="adj" fmla="val 5569"/>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22CC4AA-453C-414E-85BC-6D44C9E25CAE}"/>
                    </a:ext>
                  </a:extLst>
                </p:cNvPr>
                <p:cNvSpPr txBox="1"/>
                <p:nvPr/>
              </p:nvSpPr>
              <p:spPr>
                <a:xfrm>
                  <a:off x="1701878" y="5725107"/>
                  <a:ext cx="2976081" cy="507247"/>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Sticky sessions</a:t>
                  </a:r>
                </a:p>
              </p:txBody>
            </p:sp>
          </p:grpSp>
          <p:sp>
            <p:nvSpPr>
              <p:cNvPr id="22" name="TextBox 21">
                <a:extLst>
                  <a:ext uri="{FF2B5EF4-FFF2-40B4-BE49-F238E27FC236}">
                    <a16:creationId xmlns:a16="http://schemas.microsoft.com/office/drawing/2014/main" id="{B240171B-0B22-9942-8BEE-8AB671DCD6ED}"/>
                  </a:ext>
                </a:extLst>
              </p:cNvPr>
              <p:cNvSpPr txBox="1"/>
              <p:nvPr/>
            </p:nvSpPr>
            <p:spPr>
              <a:xfrm>
                <a:off x="1653894" y="1450101"/>
                <a:ext cx="3268735" cy="913044"/>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grpSp>
        <p:pic>
          <p:nvPicPr>
            <p:cNvPr id="20" name="Graphic 19">
              <a:extLst>
                <a:ext uri="{FF2B5EF4-FFF2-40B4-BE49-F238E27FC236}">
                  <a16:creationId xmlns:a16="http://schemas.microsoft.com/office/drawing/2014/main" id="{FC8A6382-C4CD-4197-AA0A-4AAACEBDF7B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65929" y="2773012"/>
              <a:ext cx="1371600" cy="1371600"/>
            </a:xfrm>
            <a:prstGeom prst="rect">
              <a:avLst/>
            </a:prstGeom>
          </p:spPr>
        </p:pic>
      </p:grpSp>
      <p:sp>
        <p:nvSpPr>
          <p:cNvPr id="11" name="Content Placeholder 10">
            <a:extLst>
              <a:ext uri="{FF2B5EF4-FFF2-40B4-BE49-F238E27FC236}">
                <a16:creationId xmlns:a16="http://schemas.microsoft.com/office/drawing/2014/main" id="{81D2541D-3800-44DD-A8C3-EAE142B056B7}"/>
              </a:ext>
            </a:extLst>
          </p:cNvPr>
          <p:cNvSpPr>
            <a:spLocks noGrp="1"/>
          </p:cNvSpPr>
          <p:nvPr>
            <p:ph idx="13"/>
          </p:nvPr>
        </p:nvSpPr>
        <p:spPr>
          <a:xfrm>
            <a:off x="6246311" y="1524228"/>
            <a:ext cx="5680645" cy="4648788"/>
          </a:xfrm>
        </p:spPr>
        <p:txBody>
          <a:bodyPr/>
          <a:lstStyle/>
          <a:p>
            <a:pPr marL="0" indent="0">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Feature that enables a load balancer to route a request to the specific server that manages the user’s session.</a:t>
            </a:r>
          </a:p>
          <a:p>
            <a:endParaRPr lang="en-US" sz="2400" dirty="0"/>
          </a:p>
          <a:p>
            <a:r>
              <a:rPr lang="en-US" sz="2000" dirty="0"/>
              <a:t>Use client-side cookies</a:t>
            </a:r>
          </a:p>
          <a:p>
            <a:r>
              <a:rPr lang="en-US" sz="2000" dirty="0"/>
              <a:t>Are cost-effective</a:t>
            </a:r>
          </a:p>
          <a:p>
            <a:r>
              <a:rPr lang="en-US" sz="2000" dirty="0"/>
              <a:t>Speed up retrieval of sessions</a:t>
            </a:r>
          </a:p>
          <a:p>
            <a:r>
              <a:rPr lang="en-US" sz="2000" dirty="0"/>
              <a:t>Have disadvantages – </a:t>
            </a:r>
          </a:p>
          <a:p>
            <a:pPr lvl="1"/>
            <a:r>
              <a:rPr lang="en-US" sz="1800" dirty="0"/>
              <a:t>Loss of sessions when you have an instance failure</a:t>
            </a:r>
          </a:p>
          <a:p>
            <a:pPr lvl="1"/>
            <a:r>
              <a:rPr lang="en-US" sz="1800" dirty="0"/>
              <a:t>Limit scalability: Uneven load distribution and increased latency</a:t>
            </a:r>
          </a:p>
        </p:txBody>
      </p:sp>
      <p:sp>
        <p:nvSpPr>
          <p:cNvPr id="3" name="Footer Placeholder 2">
            <a:extLst>
              <a:ext uri="{FF2B5EF4-FFF2-40B4-BE49-F238E27FC236}">
                <a16:creationId xmlns:a16="http://schemas.microsoft.com/office/drawing/2014/main" id="{3E7D5075-B3FB-4C30-84E8-AC51A2C675A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E0035CF4-575A-4281-B489-4B772CD6CF2F}"/>
              </a:ext>
            </a:extLst>
          </p:cNvPr>
          <p:cNvSpPr>
            <a:spLocks noGrp="1"/>
          </p:cNvSpPr>
          <p:nvPr>
            <p:ph type="sldNum" sz="quarter" idx="12"/>
          </p:nvPr>
        </p:nvSpPr>
        <p:spPr/>
        <p:txBody>
          <a:bodyPr/>
          <a:lstStyle/>
          <a:p>
            <a:fld id="{B6A95138-A96E-2F42-A959-2EFD44FE4AB7}" type="slidenum">
              <a:rPr lang="en-US" smtClean="0"/>
              <a:pPr/>
              <a:t>34</a:t>
            </a:fld>
            <a:endParaRPr lang="en-US" dirty="0"/>
          </a:p>
        </p:txBody>
      </p:sp>
    </p:spTree>
    <p:custDataLst>
      <p:tags r:id="rId1"/>
    </p:custDataLst>
    <p:extLst>
      <p:ext uri="{BB962C8B-B14F-4D97-AF65-F5344CB8AC3E}">
        <p14:creationId xmlns:p14="http://schemas.microsoft.com/office/powerpoint/2010/main" val="2798991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Instead of sticky sessions:</a:t>
            </a:r>
            <a:br>
              <a:rPr lang="en-US" sz="3600" dirty="0"/>
            </a:br>
            <a:r>
              <a:rPr lang="en-US" sz="3600" dirty="0"/>
              <a:t>Persist sessions inside a distributed cache</a:t>
            </a:r>
          </a:p>
        </p:txBody>
      </p:sp>
      <p:grpSp>
        <p:nvGrpSpPr>
          <p:cNvPr id="12" name="Group 11" descr="architecture diagram of a highly available architecture in which session data persists in a distributed cache.">
            <a:extLst>
              <a:ext uri="{FF2B5EF4-FFF2-40B4-BE49-F238E27FC236}">
                <a16:creationId xmlns:a16="http://schemas.microsoft.com/office/drawing/2014/main" id="{B416B28C-BD43-49D6-81CF-3851E2997529}"/>
              </a:ext>
            </a:extLst>
          </p:cNvPr>
          <p:cNvGrpSpPr/>
          <p:nvPr/>
        </p:nvGrpSpPr>
        <p:grpSpPr>
          <a:xfrm>
            <a:off x="294275" y="1355674"/>
            <a:ext cx="11788543" cy="4800600"/>
            <a:chOff x="294275" y="1355674"/>
            <a:chExt cx="11788543" cy="4800600"/>
          </a:xfrm>
        </p:grpSpPr>
        <p:sp>
          <p:nvSpPr>
            <p:cNvPr id="8" name="Text Placeholder 5"/>
            <p:cNvSpPr txBox="1">
              <a:spLocks/>
            </p:cNvSpPr>
            <p:nvPr/>
          </p:nvSpPr>
          <p:spPr>
            <a:xfrm>
              <a:off x="294275" y="5087575"/>
              <a:ext cx="1920240" cy="914400"/>
            </a:xfrm>
            <a:prstGeom prst="rect">
              <a:avLst/>
            </a:prstGeom>
          </p:spPr>
          <p:txBody>
            <a:bodyPr lIns="0" r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Persist sessions </a:t>
              </a:r>
              <a:b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in a distributed</a:t>
              </a:r>
              <a:b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cache</a:t>
              </a:r>
            </a:p>
          </p:txBody>
        </p:sp>
        <p:cxnSp>
          <p:nvCxnSpPr>
            <p:cNvPr id="44" name="Straight Arrow Connector 43"/>
            <p:cNvCxnSpPr>
              <a:cxnSpLocks/>
              <a:stCxn id="8" idx="3"/>
              <a:endCxn id="29" idx="1"/>
            </p:cNvCxnSpPr>
            <p:nvPr/>
          </p:nvCxnSpPr>
          <p:spPr>
            <a:xfrm>
              <a:off x="2214515" y="5544775"/>
              <a:ext cx="10472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A8E5628-3DB8-8443-993C-DAC40FACF5C7}"/>
                </a:ext>
              </a:extLst>
            </p:cNvPr>
            <p:cNvSpPr/>
            <p:nvPr/>
          </p:nvSpPr>
          <p:spPr>
            <a:xfrm>
              <a:off x="2939977" y="2557275"/>
              <a:ext cx="2095016"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panose="020B0603020204020204"/>
                </a:rPr>
                <a:t>Availability Zone 1</a:t>
              </a:r>
            </a:p>
          </p:txBody>
        </p:sp>
        <p:sp>
          <p:nvSpPr>
            <p:cNvPr id="54" name="Rectangle 53">
              <a:extLst>
                <a:ext uri="{FF2B5EF4-FFF2-40B4-BE49-F238E27FC236}">
                  <a16:creationId xmlns:a16="http://schemas.microsoft.com/office/drawing/2014/main" id="{029B160E-4DC3-C741-A322-32F6A7160F4E}"/>
                </a:ext>
              </a:extLst>
            </p:cNvPr>
            <p:cNvSpPr/>
            <p:nvPr/>
          </p:nvSpPr>
          <p:spPr>
            <a:xfrm>
              <a:off x="3124200" y="3194659"/>
              <a:ext cx="5943600" cy="137160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D86613"/>
                </a:solidFill>
                <a:effectLst/>
                <a:uLnTx/>
                <a:uFillTx/>
                <a:latin typeface="Amazon Ember" panose="020B060302020402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mazon Ember" panose="020B0603020204020204"/>
                </a:rPr>
                <a:t>Auto Scaling group</a:t>
              </a:r>
            </a:p>
          </p:txBody>
        </p:sp>
        <p:pic>
          <p:nvPicPr>
            <p:cNvPr id="55" name="Graphic 9">
              <a:extLst>
                <a:ext uri="{FF2B5EF4-FFF2-40B4-BE49-F238E27FC236}">
                  <a16:creationId xmlns:a16="http://schemas.microsoft.com/office/drawing/2014/main" id="{639E0105-2524-DA4F-9D8A-2B27398A61B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400" y="3194659"/>
              <a:ext cx="457200" cy="457200"/>
            </a:xfrm>
            <a:prstGeom prst="rect">
              <a:avLst/>
            </a:prstGeom>
          </p:spPr>
        </p:pic>
        <p:sp>
          <p:nvSpPr>
            <p:cNvPr id="57" name="Rectangle 56">
              <a:extLst>
                <a:ext uri="{FF2B5EF4-FFF2-40B4-BE49-F238E27FC236}">
                  <a16:creationId xmlns:a16="http://schemas.microsoft.com/office/drawing/2014/main" id="{E959DDED-EEA3-8B4A-B8C7-9F30DBD0BA10}"/>
                </a:ext>
              </a:extLst>
            </p:cNvPr>
            <p:cNvSpPr/>
            <p:nvPr/>
          </p:nvSpPr>
          <p:spPr>
            <a:xfrm>
              <a:off x="7141739" y="2557275"/>
              <a:ext cx="2095016"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panose="020B0603020204020204"/>
                </a:rPr>
                <a:t>Availability Zone 2</a:t>
              </a:r>
            </a:p>
          </p:txBody>
        </p:sp>
        <p:pic>
          <p:nvPicPr>
            <p:cNvPr id="58" name="Graphic 24">
              <a:extLst>
                <a:ext uri="{FF2B5EF4-FFF2-40B4-BE49-F238E27FC236}">
                  <a16:creationId xmlns:a16="http://schemas.microsoft.com/office/drawing/2014/main" id="{DD01F647-5021-2945-A1F9-4FD26EC69AC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67445" y="3438300"/>
              <a:ext cx="640080" cy="640080"/>
            </a:xfrm>
            <a:prstGeom prst="rect">
              <a:avLst/>
            </a:prstGeom>
          </p:spPr>
        </p:pic>
        <p:pic>
          <p:nvPicPr>
            <p:cNvPr id="60" name="Graphic 26">
              <a:extLst>
                <a:ext uri="{FF2B5EF4-FFF2-40B4-BE49-F238E27FC236}">
                  <a16:creationId xmlns:a16="http://schemas.microsoft.com/office/drawing/2014/main" id="{B23FFE59-5298-FE4A-8901-30803395EF7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69207" y="3438300"/>
              <a:ext cx="640080" cy="640080"/>
            </a:xfrm>
            <a:prstGeom prst="rect">
              <a:avLst/>
            </a:prstGeom>
          </p:spPr>
        </p:pic>
        <p:sp>
          <p:nvSpPr>
            <p:cNvPr id="68" name="Rectangle 67">
              <a:extLst>
                <a:ext uri="{FF2B5EF4-FFF2-40B4-BE49-F238E27FC236}">
                  <a16:creationId xmlns:a16="http://schemas.microsoft.com/office/drawing/2014/main" id="{BE19D227-77AD-D541-9CF5-1F3695F4DCE1}"/>
                </a:ext>
              </a:extLst>
            </p:cNvPr>
            <p:cNvSpPr/>
            <p:nvPr/>
          </p:nvSpPr>
          <p:spPr>
            <a:xfrm>
              <a:off x="2491275" y="1355674"/>
              <a:ext cx="7209450" cy="480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mazon Ember" panose="020B0603020204020204"/>
                </a:rPr>
                <a:t> AWS Cloud</a:t>
              </a:r>
            </a:p>
          </p:txBody>
        </p:sp>
        <p:pic>
          <p:nvPicPr>
            <p:cNvPr id="69" name="Graphic 10">
              <a:extLst>
                <a:ext uri="{FF2B5EF4-FFF2-40B4-BE49-F238E27FC236}">
                  <a16:creationId xmlns:a16="http://schemas.microsoft.com/office/drawing/2014/main" id="{CFBA858E-1F39-BC4A-8A1C-B3B0FE9B326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91275" y="1355674"/>
              <a:ext cx="457200" cy="457200"/>
            </a:xfrm>
            <a:prstGeom prst="rect">
              <a:avLst/>
            </a:prstGeom>
          </p:spPr>
        </p:pic>
        <p:pic>
          <p:nvPicPr>
            <p:cNvPr id="70" name="Graphic 7">
              <a:extLst>
                <a:ext uri="{FF2B5EF4-FFF2-40B4-BE49-F238E27FC236}">
                  <a16:creationId xmlns:a16="http://schemas.microsoft.com/office/drawing/2014/main" id="{708E5D6B-3B0D-7E46-91EF-00B27664375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75960" y="1796364"/>
              <a:ext cx="640080" cy="640080"/>
            </a:xfrm>
            <a:prstGeom prst="rect">
              <a:avLst/>
            </a:prstGeom>
          </p:spPr>
        </p:pic>
        <p:cxnSp>
          <p:nvCxnSpPr>
            <p:cNvPr id="71" name="Elbow Connector 70"/>
            <p:cNvCxnSpPr>
              <a:stCxn id="70" idx="1"/>
              <a:endCxn id="53" idx="0"/>
            </p:cNvCxnSpPr>
            <p:nvPr/>
          </p:nvCxnSpPr>
          <p:spPr>
            <a:xfrm rot="10800000" flipV="1">
              <a:off x="3987486" y="2116403"/>
              <a:ext cx="1788475" cy="4408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70" idx="3"/>
              <a:endCxn id="57" idx="0"/>
            </p:cNvCxnSpPr>
            <p:nvPr/>
          </p:nvCxnSpPr>
          <p:spPr>
            <a:xfrm>
              <a:off x="6416040" y="2116404"/>
              <a:ext cx="1773207" cy="4408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486630" y="2436444"/>
              <a:ext cx="120347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Elastic Load </a:t>
              </a:r>
              <a:br>
                <a:rPr kumimoji="0" lang="en-US" sz="16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Balancing</a:t>
              </a:r>
            </a:p>
          </p:txBody>
        </p:sp>
        <p:cxnSp>
          <p:nvCxnSpPr>
            <p:cNvPr id="78" name="Straight Arrow Connector 77"/>
            <p:cNvCxnSpPr>
              <a:cxnSpLocks/>
            </p:cNvCxnSpPr>
            <p:nvPr/>
          </p:nvCxnSpPr>
          <p:spPr>
            <a:xfrm>
              <a:off x="8718837" y="3758340"/>
              <a:ext cx="1188720" cy="1"/>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9989296" y="3158176"/>
              <a:ext cx="2093522" cy="1323439"/>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Amazon Ember" panose="020B0603020204020204"/>
                  <a:ea typeface="Amazon Ember Light" panose="020B0403020204020204" pitchFamily="34" charset="0"/>
                  <a:cs typeface="Amazon Ember Light" panose="020B0403020204020204" pitchFamily="34" charset="0"/>
                </a:rPr>
                <a:t>Loss of sessions </a:t>
              </a:r>
              <a:br>
                <a:rPr lang="en-US" sz="2000" dirty="0">
                  <a:solidFill>
                    <a:srgbClr val="000000"/>
                  </a:solidFill>
                  <a:latin typeface="Amazon Ember" panose="020B0603020204020204"/>
                  <a:ea typeface="Amazon Ember Light" panose="020B0403020204020204" pitchFamily="34" charset="0"/>
                  <a:cs typeface="Amazon Ember Light" panose="020B0403020204020204" pitchFamily="34" charset="0"/>
                </a:rPr>
              </a:br>
              <a:r>
                <a:rPr lang="en-US" sz="2000" dirty="0">
                  <a:solidFill>
                    <a:srgbClr val="000000"/>
                  </a:solidFill>
                  <a:latin typeface="Amazon Ember" panose="020B0603020204020204"/>
                  <a:ea typeface="Amazon Ember Light" panose="020B0403020204020204" pitchFamily="34" charset="0"/>
                  <a:cs typeface="Amazon Ember Light" panose="020B0403020204020204" pitchFamily="34" charset="0"/>
                </a:rPr>
                <a:t>is a risk if</a:t>
              </a:r>
              <a: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 sessions</a:t>
              </a:r>
              <a:b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are stored locally </a:t>
              </a:r>
              <a:b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on nodes</a:t>
              </a:r>
            </a:p>
          </p:txBody>
        </p:sp>
        <p:sp>
          <p:nvSpPr>
            <p:cNvPr id="6" name="TextBox 5">
              <a:extLst>
                <a:ext uri="{FF2B5EF4-FFF2-40B4-BE49-F238E27FC236}">
                  <a16:creationId xmlns:a16="http://schemas.microsoft.com/office/drawing/2014/main" id="{FA152BF2-F6C5-46D9-9B10-73C0134DEBA2}"/>
                </a:ext>
              </a:extLst>
            </p:cNvPr>
            <p:cNvSpPr txBox="1"/>
            <p:nvPr/>
          </p:nvSpPr>
          <p:spPr>
            <a:xfrm>
              <a:off x="3418034" y="4097116"/>
              <a:ext cx="1138902"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Web server</a:t>
              </a:r>
            </a:p>
          </p:txBody>
        </p:sp>
        <p:sp>
          <p:nvSpPr>
            <p:cNvPr id="39" name="TextBox 38">
              <a:extLst>
                <a:ext uri="{FF2B5EF4-FFF2-40B4-BE49-F238E27FC236}">
                  <a16:creationId xmlns:a16="http://schemas.microsoft.com/office/drawing/2014/main" id="{3438AF5F-1789-4F69-874C-EB9EF1FF50B3}"/>
                </a:ext>
              </a:extLst>
            </p:cNvPr>
            <p:cNvSpPr txBox="1"/>
            <p:nvPr/>
          </p:nvSpPr>
          <p:spPr>
            <a:xfrm>
              <a:off x="7619796" y="4097116"/>
              <a:ext cx="1138902"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Web server</a:t>
              </a:r>
            </a:p>
          </p:txBody>
        </p:sp>
        <p:cxnSp>
          <p:nvCxnSpPr>
            <p:cNvPr id="13" name="Straight Arrow Connector 12">
              <a:extLst>
                <a:ext uri="{FF2B5EF4-FFF2-40B4-BE49-F238E27FC236}">
                  <a16:creationId xmlns:a16="http://schemas.microsoft.com/office/drawing/2014/main" id="{59B96AF4-E325-42E9-9687-E85FE7E2B7C2}"/>
                </a:ext>
              </a:extLst>
            </p:cNvPr>
            <p:cNvCxnSpPr>
              <a:cxnSpLocks/>
              <a:stCxn id="35" idx="0"/>
              <a:endCxn id="6" idx="2"/>
            </p:cNvCxnSpPr>
            <p:nvPr/>
          </p:nvCxnSpPr>
          <p:spPr>
            <a:xfrm flipV="1">
              <a:off x="3987485" y="4435670"/>
              <a:ext cx="0" cy="362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68616-E674-4F09-A157-FD25F7F97F50}"/>
                </a:ext>
              </a:extLst>
            </p:cNvPr>
            <p:cNvCxnSpPr>
              <a:cxnSpLocks/>
              <a:stCxn id="45" idx="0"/>
              <a:endCxn id="39" idx="2"/>
            </p:cNvCxnSpPr>
            <p:nvPr/>
          </p:nvCxnSpPr>
          <p:spPr>
            <a:xfrm flipV="1">
              <a:off x="8189247" y="4435670"/>
              <a:ext cx="0" cy="362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Graphic 49">
              <a:extLst>
                <a:ext uri="{FF2B5EF4-FFF2-40B4-BE49-F238E27FC236}">
                  <a16:creationId xmlns:a16="http://schemas.microsoft.com/office/drawing/2014/main" id="{D4555380-AE54-4698-B851-F9AB9891639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61720" y="5270455"/>
              <a:ext cx="548640" cy="548640"/>
            </a:xfrm>
            <a:prstGeom prst="rect">
              <a:avLst/>
            </a:prstGeom>
          </p:spPr>
        </p:pic>
        <p:pic>
          <p:nvPicPr>
            <p:cNvPr id="30" name="Graphic 49">
              <a:extLst>
                <a:ext uri="{FF2B5EF4-FFF2-40B4-BE49-F238E27FC236}">
                  <a16:creationId xmlns:a16="http://schemas.microsoft.com/office/drawing/2014/main" id="{859C6022-3F8C-4687-A088-8289E01C626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41485" y="5270455"/>
              <a:ext cx="548640" cy="548640"/>
            </a:xfrm>
            <a:prstGeom prst="rect">
              <a:avLst/>
            </a:prstGeom>
          </p:spPr>
        </p:pic>
        <p:sp>
          <p:nvSpPr>
            <p:cNvPr id="35" name="Rectangle 34">
              <a:extLst>
                <a:ext uri="{FF2B5EF4-FFF2-40B4-BE49-F238E27FC236}">
                  <a16:creationId xmlns:a16="http://schemas.microsoft.com/office/drawing/2014/main" id="{3AD16C4C-F08E-4575-9998-07B5A2014518}"/>
                </a:ext>
              </a:extLst>
            </p:cNvPr>
            <p:cNvSpPr/>
            <p:nvPr/>
          </p:nvSpPr>
          <p:spPr>
            <a:xfrm>
              <a:off x="3104835" y="4797880"/>
              <a:ext cx="1765300" cy="114300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panose="020B0603020204020204"/>
                </a:rPr>
                <a:t>Cache cluster</a:t>
              </a:r>
            </a:p>
          </p:txBody>
        </p:sp>
        <p:pic>
          <p:nvPicPr>
            <p:cNvPr id="42" name="Graphic 49">
              <a:extLst>
                <a:ext uri="{FF2B5EF4-FFF2-40B4-BE49-F238E27FC236}">
                  <a16:creationId xmlns:a16="http://schemas.microsoft.com/office/drawing/2014/main" id="{09F5FAAE-E90C-439C-9C5B-FE3B4860CF4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3482" y="5270455"/>
              <a:ext cx="548640" cy="548640"/>
            </a:xfrm>
            <a:prstGeom prst="rect">
              <a:avLst/>
            </a:prstGeom>
          </p:spPr>
        </p:pic>
        <p:pic>
          <p:nvPicPr>
            <p:cNvPr id="43" name="Graphic 49">
              <a:extLst>
                <a:ext uri="{FF2B5EF4-FFF2-40B4-BE49-F238E27FC236}">
                  <a16:creationId xmlns:a16="http://schemas.microsoft.com/office/drawing/2014/main" id="{63EBA792-A420-4E5B-BE60-AEC38C380FF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43247" y="5270455"/>
              <a:ext cx="548640" cy="548640"/>
            </a:xfrm>
            <a:prstGeom prst="rect">
              <a:avLst/>
            </a:prstGeom>
          </p:spPr>
        </p:pic>
        <p:sp>
          <p:nvSpPr>
            <p:cNvPr id="45" name="Rectangle 44">
              <a:extLst>
                <a:ext uri="{FF2B5EF4-FFF2-40B4-BE49-F238E27FC236}">
                  <a16:creationId xmlns:a16="http://schemas.microsoft.com/office/drawing/2014/main" id="{AADC169B-AD0B-4D45-AF7F-6CCFC674462D}"/>
                </a:ext>
              </a:extLst>
            </p:cNvPr>
            <p:cNvSpPr/>
            <p:nvPr/>
          </p:nvSpPr>
          <p:spPr>
            <a:xfrm>
              <a:off x="7306597" y="4797880"/>
              <a:ext cx="1765300" cy="114300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panose="020B0603020204020204"/>
                </a:rPr>
                <a:t>Cache cluster</a:t>
              </a:r>
            </a:p>
          </p:txBody>
        </p:sp>
      </p:grpSp>
      <p:sp>
        <p:nvSpPr>
          <p:cNvPr id="38"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078386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Instead of sticky sessions:</a:t>
            </a:r>
            <a:br>
              <a:rPr lang="en-US" sz="3600" dirty="0"/>
            </a:br>
            <a:r>
              <a:rPr lang="en-US" sz="3600" dirty="0"/>
              <a:t>Persist sessions inside a DynamoDB table</a:t>
            </a:r>
          </a:p>
        </p:txBody>
      </p:sp>
      <p:grpSp>
        <p:nvGrpSpPr>
          <p:cNvPr id="3" name="Group 2" descr="architecture diagram of a highly available architecture in which session data persists in amazon dynamodb database.">
            <a:extLst>
              <a:ext uri="{FF2B5EF4-FFF2-40B4-BE49-F238E27FC236}">
                <a16:creationId xmlns:a16="http://schemas.microsoft.com/office/drawing/2014/main" id="{A8C0C72D-BE91-4D77-806B-F3937D077897}"/>
              </a:ext>
            </a:extLst>
          </p:cNvPr>
          <p:cNvGrpSpPr/>
          <p:nvPr/>
        </p:nvGrpSpPr>
        <p:grpSpPr>
          <a:xfrm>
            <a:off x="168177" y="1355674"/>
            <a:ext cx="11914641" cy="4846320"/>
            <a:chOff x="168177" y="1355674"/>
            <a:chExt cx="11914641" cy="4846320"/>
          </a:xfrm>
        </p:grpSpPr>
        <p:sp>
          <p:nvSpPr>
            <p:cNvPr id="8" name="Text Placeholder 5"/>
            <p:cNvSpPr txBox="1">
              <a:spLocks/>
            </p:cNvSpPr>
            <p:nvPr/>
          </p:nvSpPr>
          <p:spPr>
            <a:xfrm>
              <a:off x="168177" y="4656760"/>
              <a:ext cx="1920240" cy="1185360"/>
            </a:xfrm>
            <a:prstGeom prst="rect">
              <a:avLst/>
            </a:prstGeom>
          </p:spPr>
          <p:txBody>
            <a:bodyPr lIns="0" r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Persist sessions </a:t>
              </a:r>
              <a:b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in an Amazon DynamoDB database</a:t>
              </a:r>
            </a:p>
          </p:txBody>
        </p:sp>
        <p:cxnSp>
          <p:nvCxnSpPr>
            <p:cNvPr id="44" name="Straight Arrow Connector 43">
              <a:extLst>
                <a:ext uri="{C183D7F6-B498-43B3-948B-1728B52AA6E4}">
                  <adec:decorative xmlns:adec="http://schemas.microsoft.com/office/drawing/2017/decorative" val="1"/>
                </a:ext>
              </a:extLst>
            </p:cNvPr>
            <p:cNvCxnSpPr>
              <a:cxnSpLocks/>
              <a:stCxn id="8" idx="3"/>
              <a:endCxn id="73" idx="1"/>
            </p:cNvCxnSpPr>
            <p:nvPr/>
          </p:nvCxnSpPr>
          <p:spPr>
            <a:xfrm>
              <a:off x="2088417" y="5249440"/>
              <a:ext cx="1371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A8E5628-3DB8-8443-993C-DAC40FACF5C7}"/>
                </a:ext>
              </a:extLst>
            </p:cNvPr>
            <p:cNvSpPr/>
            <p:nvPr/>
          </p:nvSpPr>
          <p:spPr>
            <a:xfrm>
              <a:off x="2939977" y="2557275"/>
              <a:ext cx="2095016"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panose="020B0603020204020204"/>
                </a:rPr>
                <a:t>Availability Zone 1</a:t>
              </a:r>
            </a:p>
          </p:txBody>
        </p:sp>
        <p:sp>
          <p:nvSpPr>
            <p:cNvPr id="54" name="Rectangle 53">
              <a:extLst>
                <a:ext uri="{FF2B5EF4-FFF2-40B4-BE49-F238E27FC236}">
                  <a16:creationId xmlns:a16="http://schemas.microsoft.com/office/drawing/2014/main" id="{029B160E-4DC3-C741-A322-32F6A7160F4E}"/>
                </a:ext>
              </a:extLst>
            </p:cNvPr>
            <p:cNvSpPr/>
            <p:nvPr/>
          </p:nvSpPr>
          <p:spPr>
            <a:xfrm>
              <a:off x="3124200" y="3194659"/>
              <a:ext cx="5943600" cy="137160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D86613"/>
                </a:solidFill>
                <a:effectLst/>
                <a:uLnTx/>
                <a:uFillTx/>
                <a:latin typeface="Amazon Ember" panose="020B060302020402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mazon Ember" panose="020B0603020204020204"/>
                </a:rPr>
                <a:t>Auto Scaling group</a:t>
              </a:r>
            </a:p>
          </p:txBody>
        </p:sp>
        <p:pic>
          <p:nvPicPr>
            <p:cNvPr id="55" name="Graphic 9">
              <a:extLst>
                <a:ext uri="{FF2B5EF4-FFF2-40B4-BE49-F238E27FC236}">
                  <a16:creationId xmlns:a16="http://schemas.microsoft.com/office/drawing/2014/main" id="{639E0105-2524-DA4F-9D8A-2B27398A61B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400" y="3194659"/>
              <a:ext cx="457200" cy="457200"/>
            </a:xfrm>
            <a:prstGeom prst="rect">
              <a:avLst/>
            </a:prstGeom>
          </p:spPr>
        </p:pic>
        <p:sp>
          <p:nvSpPr>
            <p:cNvPr id="57" name="Rectangle 56">
              <a:extLst>
                <a:ext uri="{FF2B5EF4-FFF2-40B4-BE49-F238E27FC236}">
                  <a16:creationId xmlns:a16="http://schemas.microsoft.com/office/drawing/2014/main" id="{E959DDED-EEA3-8B4A-B8C7-9F30DBD0BA10}"/>
                </a:ext>
              </a:extLst>
            </p:cNvPr>
            <p:cNvSpPr/>
            <p:nvPr/>
          </p:nvSpPr>
          <p:spPr>
            <a:xfrm>
              <a:off x="7141739" y="2557275"/>
              <a:ext cx="2095016"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panose="020B0603020204020204"/>
                </a:rPr>
                <a:t>Availability Zone 2</a:t>
              </a:r>
            </a:p>
          </p:txBody>
        </p:sp>
        <p:pic>
          <p:nvPicPr>
            <p:cNvPr id="58" name="Graphic 24">
              <a:extLst>
                <a:ext uri="{FF2B5EF4-FFF2-40B4-BE49-F238E27FC236}">
                  <a16:creationId xmlns:a16="http://schemas.microsoft.com/office/drawing/2014/main" id="{DD01F647-5021-2945-A1F9-4FD26EC69AC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67445" y="3438300"/>
              <a:ext cx="640080" cy="640080"/>
            </a:xfrm>
            <a:prstGeom prst="rect">
              <a:avLst/>
            </a:prstGeom>
          </p:spPr>
        </p:pic>
        <p:pic>
          <p:nvPicPr>
            <p:cNvPr id="60" name="Graphic 26">
              <a:extLst>
                <a:ext uri="{FF2B5EF4-FFF2-40B4-BE49-F238E27FC236}">
                  <a16:creationId xmlns:a16="http://schemas.microsoft.com/office/drawing/2014/main" id="{B23FFE59-5298-FE4A-8901-30803395EF7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69207" y="3438300"/>
              <a:ext cx="640080" cy="640080"/>
            </a:xfrm>
            <a:prstGeom prst="rect">
              <a:avLst/>
            </a:prstGeom>
          </p:spPr>
        </p:pic>
        <p:sp>
          <p:nvSpPr>
            <p:cNvPr id="68" name="Rectangle 67">
              <a:extLst>
                <a:ext uri="{FF2B5EF4-FFF2-40B4-BE49-F238E27FC236}">
                  <a16:creationId xmlns:a16="http://schemas.microsoft.com/office/drawing/2014/main" id="{BE19D227-77AD-D541-9CF5-1F3695F4DCE1}"/>
                </a:ext>
              </a:extLst>
            </p:cNvPr>
            <p:cNvSpPr/>
            <p:nvPr/>
          </p:nvSpPr>
          <p:spPr>
            <a:xfrm>
              <a:off x="2491275" y="1355674"/>
              <a:ext cx="7209450" cy="48463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mazon Ember" panose="020B0603020204020204"/>
                </a:rPr>
                <a:t> AWS Cloud</a:t>
              </a:r>
            </a:p>
          </p:txBody>
        </p:sp>
        <p:pic>
          <p:nvPicPr>
            <p:cNvPr id="69" name="Graphic 10">
              <a:extLst>
                <a:ext uri="{FF2B5EF4-FFF2-40B4-BE49-F238E27FC236}">
                  <a16:creationId xmlns:a16="http://schemas.microsoft.com/office/drawing/2014/main" id="{CFBA858E-1F39-BC4A-8A1C-B3B0FE9B326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91275" y="1355674"/>
              <a:ext cx="457200" cy="457200"/>
            </a:xfrm>
            <a:prstGeom prst="rect">
              <a:avLst/>
            </a:prstGeom>
          </p:spPr>
        </p:pic>
        <p:pic>
          <p:nvPicPr>
            <p:cNvPr id="70" name="Graphic 7">
              <a:extLst>
                <a:ext uri="{FF2B5EF4-FFF2-40B4-BE49-F238E27FC236}">
                  <a16:creationId xmlns:a16="http://schemas.microsoft.com/office/drawing/2014/main" id="{708E5D6B-3B0D-7E46-91EF-00B27664375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75960" y="1796364"/>
              <a:ext cx="640080" cy="640080"/>
            </a:xfrm>
            <a:prstGeom prst="rect">
              <a:avLst/>
            </a:prstGeom>
          </p:spPr>
        </p:pic>
        <p:cxnSp>
          <p:nvCxnSpPr>
            <p:cNvPr id="71" name="Elbow Connector 70">
              <a:extLst>
                <a:ext uri="{C183D7F6-B498-43B3-948B-1728B52AA6E4}">
                  <adec:decorative xmlns:adec="http://schemas.microsoft.com/office/drawing/2017/decorative" val="1"/>
                </a:ext>
              </a:extLst>
            </p:cNvPr>
            <p:cNvCxnSpPr>
              <a:stCxn id="70" idx="1"/>
              <a:endCxn id="53" idx="0"/>
            </p:cNvCxnSpPr>
            <p:nvPr/>
          </p:nvCxnSpPr>
          <p:spPr>
            <a:xfrm rot="10800000" flipV="1">
              <a:off x="3987486" y="2116403"/>
              <a:ext cx="1788475" cy="4408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C183D7F6-B498-43B3-948B-1728B52AA6E4}">
                  <adec:decorative xmlns:adec="http://schemas.microsoft.com/office/drawing/2017/decorative" val="1"/>
                </a:ext>
              </a:extLst>
            </p:cNvPr>
            <p:cNvCxnSpPr>
              <a:stCxn id="70" idx="3"/>
              <a:endCxn id="57" idx="0"/>
            </p:cNvCxnSpPr>
            <p:nvPr/>
          </p:nvCxnSpPr>
          <p:spPr>
            <a:xfrm>
              <a:off x="6416040" y="2116404"/>
              <a:ext cx="1773207" cy="4408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486630" y="2436444"/>
              <a:ext cx="120347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Elastic Load </a:t>
              </a:r>
              <a:br>
                <a:rPr kumimoji="0" lang="en-US" sz="16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Balancing</a:t>
              </a:r>
            </a:p>
          </p:txBody>
        </p:sp>
        <p:pic>
          <p:nvPicPr>
            <p:cNvPr id="73" name="Graphic 47">
              <a:extLst>
                <a:ext uri="{FF2B5EF4-FFF2-40B4-BE49-F238E27FC236}">
                  <a16:creationId xmlns:a16="http://schemas.microsoft.com/office/drawing/2014/main" id="{64ACDB4E-B998-9447-845B-246D5827B99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67444" y="4929400"/>
              <a:ext cx="640080" cy="640080"/>
            </a:xfrm>
            <a:prstGeom prst="rect">
              <a:avLst/>
            </a:prstGeom>
          </p:spPr>
        </p:pic>
        <p:pic>
          <p:nvPicPr>
            <p:cNvPr id="77" name="Graphic 47">
              <a:extLst>
                <a:ext uri="{FF2B5EF4-FFF2-40B4-BE49-F238E27FC236}">
                  <a16:creationId xmlns:a16="http://schemas.microsoft.com/office/drawing/2014/main" id="{64ACDB4E-B998-9447-845B-246D5827B99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69206" y="4929400"/>
              <a:ext cx="640080" cy="640080"/>
            </a:xfrm>
            <a:prstGeom prst="rect">
              <a:avLst/>
            </a:prstGeom>
          </p:spPr>
        </p:pic>
        <p:cxnSp>
          <p:nvCxnSpPr>
            <p:cNvPr id="78" name="Straight Arrow Connector 77">
              <a:extLst>
                <a:ext uri="{C183D7F6-B498-43B3-948B-1728B52AA6E4}">
                  <adec:decorative xmlns:adec="http://schemas.microsoft.com/office/drawing/2017/decorative" val="1"/>
                </a:ext>
              </a:extLst>
            </p:cNvPr>
            <p:cNvCxnSpPr>
              <a:cxnSpLocks/>
            </p:cNvCxnSpPr>
            <p:nvPr/>
          </p:nvCxnSpPr>
          <p:spPr>
            <a:xfrm>
              <a:off x="8718837" y="3758340"/>
              <a:ext cx="1188720" cy="1"/>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152BF2-F6C5-46D9-9B10-73C0134DEBA2}"/>
                </a:ext>
              </a:extLst>
            </p:cNvPr>
            <p:cNvSpPr txBox="1"/>
            <p:nvPr/>
          </p:nvSpPr>
          <p:spPr>
            <a:xfrm>
              <a:off x="3418033" y="4097116"/>
              <a:ext cx="1138902"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Web server</a:t>
              </a:r>
            </a:p>
          </p:txBody>
        </p:sp>
        <p:sp>
          <p:nvSpPr>
            <p:cNvPr id="39" name="TextBox 38">
              <a:extLst>
                <a:ext uri="{FF2B5EF4-FFF2-40B4-BE49-F238E27FC236}">
                  <a16:creationId xmlns:a16="http://schemas.microsoft.com/office/drawing/2014/main" id="{3438AF5F-1789-4F69-874C-EB9EF1FF50B3}"/>
                </a:ext>
              </a:extLst>
            </p:cNvPr>
            <p:cNvSpPr txBox="1"/>
            <p:nvPr/>
          </p:nvSpPr>
          <p:spPr>
            <a:xfrm>
              <a:off x="7619795" y="4097116"/>
              <a:ext cx="1138902"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Web server</a:t>
              </a:r>
            </a:p>
          </p:txBody>
        </p:sp>
        <p:sp>
          <p:nvSpPr>
            <p:cNvPr id="7" name="TextBox 6">
              <a:extLst>
                <a:ext uri="{FF2B5EF4-FFF2-40B4-BE49-F238E27FC236}">
                  <a16:creationId xmlns:a16="http://schemas.microsoft.com/office/drawing/2014/main" id="{E087825A-ECF5-4A2A-AC5E-864F998B3474}"/>
                </a:ext>
              </a:extLst>
            </p:cNvPr>
            <p:cNvSpPr txBox="1"/>
            <p:nvPr/>
          </p:nvSpPr>
          <p:spPr>
            <a:xfrm>
              <a:off x="3067041" y="5581996"/>
              <a:ext cx="1840889"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Amazon DynamoDB</a:t>
              </a:r>
            </a:p>
          </p:txBody>
        </p:sp>
        <p:sp>
          <p:nvSpPr>
            <p:cNvPr id="40" name="TextBox 39">
              <a:extLst>
                <a:ext uri="{FF2B5EF4-FFF2-40B4-BE49-F238E27FC236}">
                  <a16:creationId xmlns:a16="http://schemas.microsoft.com/office/drawing/2014/main" id="{2AEAB4AA-71D8-45FB-BFB7-B46781B0A0BB}"/>
                </a:ext>
              </a:extLst>
            </p:cNvPr>
            <p:cNvSpPr txBox="1"/>
            <p:nvPr/>
          </p:nvSpPr>
          <p:spPr>
            <a:xfrm>
              <a:off x="7273035" y="5581996"/>
              <a:ext cx="1840889"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Amazon DynamoDB</a:t>
              </a:r>
            </a:p>
          </p:txBody>
        </p:sp>
        <p:cxnSp>
          <p:nvCxnSpPr>
            <p:cNvPr id="13" name="Straight Arrow Connector 12">
              <a:extLst>
                <a:ext uri="{FF2B5EF4-FFF2-40B4-BE49-F238E27FC236}">
                  <a16:creationId xmlns:a16="http://schemas.microsoft.com/office/drawing/2014/main" id="{59B96AF4-E325-42E9-9687-E85FE7E2B7C2}"/>
                </a:ext>
                <a:ext uri="{C183D7F6-B498-43B3-948B-1728B52AA6E4}">
                  <adec:decorative xmlns:adec="http://schemas.microsoft.com/office/drawing/2017/decorative" val="1"/>
                </a:ext>
              </a:extLst>
            </p:cNvPr>
            <p:cNvCxnSpPr>
              <a:stCxn id="73" idx="0"/>
              <a:endCxn id="6" idx="2"/>
            </p:cNvCxnSpPr>
            <p:nvPr/>
          </p:nvCxnSpPr>
          <p:spPr>
            <a:xfrm flipV="1">
              <a:off x="3987484" y="4435670"/>
              <a:ext cx="0" cy="49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968616-E674-4F09-A157-FD25F7F97F50}"/>
                </a:ext>
                <a:ext uri="{C183D7F6-B498-43B3-948B-1728B52AA6E4}">
                  <adec:decorative xmlns:adec="http://schemas.microsoft.com/office/drawing/2017/decorative" val="1"/>
                </a:ext>
              </a:extLst>
            </p:cNvPr>
            <p:cNvCxnSpPr>
              <a:stCxn id="77" idx="0"/>
              <a:endCxn id="39" idx="2"/>
            </p:cNvCxnSpPr>
            <p:nvPr/>
          </p:nvCxnSpPr>
          <p:spPr>
            <a:xfrm flipV="1">
              <a:off x="8189246" y="4435670"/>
              <a:ext cx="0" cy="49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973E4E5-8E2D-449B-9D04-D27244BBE516}"/>
                </a:ext>
              </a:extLst>
            </p:cNvPr>
            <p:cNvSpPr txBox="1"/>
            <p:nvPr/>
          </p:nvSpPr>
          <p:spPr>
            <a:xfrm>
              <a:off x="9989296" y="3158176"/>
              <a:ext cx="2093522" cy="1323439"/>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Amazon Ember" panose="020B0603020204020204"/>
                  <a:ea typeface="Amazon Ember Light" panose="020B0403020204020204" pitchFamily="34" charset="0"/>
                  <a:cs typeface="Amazon Ember Light" panose="020B0403020204020204" pitchFamily="34" charset="0"/>
                </a:rPr>
                <a:t>Loss of sessions </a:t>
              </a:r>
              <a:br>
                <a:rPr lang="en-US" sz="2000" dirty="0">
                  <a:solidFill>
                    <a:srgbClr val="000000"/>
                  </a:solidFill>
                  <a:latin typeface="Amazon Ember" panose="020B0603020204020204"/>
                  <a:ea typeface="Amazon Ember Light" panose="020B0403020204020204" pitchFamily="34" charset="0"/>
                  <a:cs typeface="Amazon Ember Light" panose="020B0403020204020204" pitchFamily="34" charset="0"/>
                </a:rPr>
              </a:br>
              <a:r>
                <a:rPr lang="en-US" sz="2000" dirty="0">
                  <a:solidFill>
                    <a:srgbClr val="000000"/>
                  </a:solidFill>
                  <a:latin typeface="Amazon Ember" panose="020B0603020204020204"/>
                  <a:ea typeface="Amazon Ember Light" panose="020B0403020204020204" pitchFamily="34" charset="0"/>
                  <a:cs typeface="Amazon Ember Light" panose="020B0403020204020204" pitchFamily="34" charset="0"/>
                </a:rPr>
                <a:t>is a risk if</a:t>
              </a:r>
              <a: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 sessions</a:t>
              </a:r>
              <a:b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are stored locally </a:t>
              </a:r>
              <a:b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panose="020B0603020204020204"/>
                  <a:ea typeface="Amazon Ember Light" panose="020B0403020204020204" pitchFamily="34" charset="0"/>
                  <a:cs typeface="Amazon Ember Light" panose="020B0403020204020204" pitchFamily="34" charset="0"/>
                </a:rPr>
                <a:t>on nodes</a:t>
              </a:r>
            </a:p>
          </p:txBody>
        </p:sp>
      </p:grpSp>
      <p:sp>
        <p:nvSpPr>
          <p:cNvPr id="38"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34"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735169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Example: Storing session states for an online gaming application</a:t>
            </a:r>
          </a:p>
        </p:txBody>
      </p:sp>
      <p:grpSp>
        <p:nvGrpSpPr>
          <p:cNvPr id="45" name="Group 44" descr="architecture diagram of a highly available architecture for an online gaming application in which game session data persists in dynamodb.">
            <a:extLst>
              <a:ext uri="{FF2B5EF4-FFF2-40B4-BE49-F238E27FC236}">
                <a16:creationId xmlns:a16="http://schemas.microsoft.com/office/drawing/2014/main" id="{1546E21E-C0CC-40A5-BEC5-2C32FFA7F080}"/>
              </a:ext>
              <a:ext uri="{C183D7F6-B498-43B3-948B-1728B52AA6E4}">
                <adec:decorative xmlns:adec="http://schemas.microsoft.com/office/drawing/2017/decorative" val="0"/>
              </a:ext>
            </a:extLst>
          </p:cNvPr>
          <p:cNvGrpSpPr/>
          <p:nvPr/>
        </p:nvGrpSpPr>
        <p:grpSpPr>
          <a:xfrm>
            <a:off x="1263733" y="1355674"/>
            <a:ext cx="9664535" cy="4937760"/>
            <a:chOff x="1263733" y="1355674"/>
            <a:chExt cx="9664535" cy="4937760"/>
          </a:xfrm>
        </p:grpSpPr>
        <p:sp>
          <p:nvSpPr>
            <p:cNvPr id="46" name="Rectangle 45">
              <a:extLst>
                <a:ext uri="{FF2B5EF4-FFF2-40B4-BE49-F238E27FC236}">
                  <a16:creationId xmlns:a16="http://schemas.microsoft.com/office/drawing/2014/main" id="{F35CCA53-9920-464A-81BD-25818BD93014}"/>
                </a:ext>
              </a:extLst>
            </p:cNvPr>
            <p:cNvSpPr/>
            <p:nvPr/>
          </p:nvSpPr>
          <p:spPr>
            <a:xfrm>
              <a:off x="5085728" y="2013572"/>
              <a:ext cx="5760720" cy="21031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mj-lt"/>
                  <a:ea typeface="+mn-ea"/>
                  <a:cs typeface="+mn-cs"/>
                </a:rPr>
                <a:t>Availability Zone 1</a:t>
              </a:r>
            </a:p>
          </p:txBody>
        </p:sp>
        <p:sp>
          <p:nvSpPr>
            <p:cNvPr id="60" name="Rectangle 59">
              <a:extLst>
                <a:ext uri="{FF2B5EF4-FFF2-40B4-BE49-F238E27FC236}">
                  <a16:creationId xmlns:a16="http://schemas.microsoft.com/office/drawing/2014/main" id="{464D250D-14D9-48FD-BEC6-05B4384CF404}"/>
                </a:ext>
              </a:extLst>
            </p:cNvPr>
            <p:cNvSpPr/>
            <p:nvPr/>
          </p:nvSpPr>
          <p:spPr>
            <a:xfrm>
              <a:off x="5331695" y="2359355"/>
              <a:ext cx="1920240" cy="37490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mazon Ember Light"/>
                  <a:ea typeface="+mn-ea"/>
                  <a:cs typeface="+mn-cs"/>
                </a:rPr>
                <a:t>Auto Scaling group</a:t>
              </a:r>
            </a:p>
          </p:txBody>
        </p:sp>
        <p:pic>
          <p:nvPicPr>
            <p:cNvPr id="61" name="Graphic 9">
              <a:extLst>
                <a:ext uri="{FF2B5EF4-FFF2-40B4-BE49-F238E27FC236}">
                  <a16:creationId xmlns:a16="http://schemas.microsoft.com/office/drawing/2014/main" id="{E9BD8CFB-DE87-48FC-A9E6-E3D10CA52CE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3215" y="2359355"/>
              <a:ext cx="457200" cy="457200"/>
            </a:xfrm>
            <a:prstGeom prst="rect">
              <a:avLst/>
            </a:prstGeom>
          </p:spPr>
        </p:pic>
        <p:sp>
          <p:nvSpPr>
            <p:cNvPr id="62" name="Rectangle 61">
              <a:extLst>
                <a:ext uri="{FF2B5EF4-FFF2-40B4-BE49-F238E27FC236}">
                  <a16:creationId xmlns:a16="http://schemas.microsoft.com/office/drawing/2014/main" id="{FA34E60A-D6BD-459F-9B74-F0E34B62E51D}"/>
                </a:ext>
              </a:extLst>
            </p:cNvPr>
            <p:cNvSpPr/>
            <p:nvPr/>
          </p:nvSpPr>
          <p:spPr>
            <a:xfrm>
              <a:off x="5094226" y="4163216"/>
              <a:ext cx="5760720" cy="201168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mj-lt"/>
                  <a:ea typeface="+mn-ea"/>
                  <a:cs typeface="+mn-cs"/>
                </a:rPr>
                <a:t>Availability Zone 2</a:t>
              </a:r>
            </a:p>
          </p:txBody>
        </p:sp>
        <p:sp>
          <p:nvSpPr>
            <p:cNvPr id="63" name="Rectangle 62">
              <a:extLst>
                <a:ext uri="{FF2B5EF4-FFF2-40B4-BE49-F238E27FC236}">
                  <a16:creationId xmlns:a16="http://schemas.microsoft.com/office/drawing/2014/main" id="{FF392878-FB54-4B69-B963-4FC5B576512A}"/>
                </a:ext>
              </a:extLst>
            </p:cNvPr>
            <p:cNvSpPr/>
            <p:nvPr/>
          </p:nvSpPr>
          <p:spPr>
            <a:xfrm>
              <a:off x="3648483" y="1355674"/>
              <a:ext cx="7279785" cy="49377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mazon Ember Light"/>
                  <a:ea typeface="+mn-ea"/>
                  <a:cs typeface="+mn-cs"/>
                </a:rPr>
                <a:t> AWS Cloud</a:t>
              </a:r>
            </a:p>
          </p:txBody>
        </p:sp>
        <p:pic>
          <p:nvPicPr>
            <p:cNvPr id="64" name="Graphic 10">
              <a:extLst>
                <a:ext uri="{FF2B5EF4-FFF2-40B4-BE49-F238E27FC236}">
                  <a16:creationId xmlns:a16="http://schemas.microsoft.com/office/drawing/2014/main" id="{51AFADC6-E37F-4A46-97C1-41030E835D2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48484" y="1355674"/>
              <a:ext cx="457200" cy="457200"/>
            </a:xfrm>
            <a:prstGeom prst="rect">
              <a:avLst/>
            </a:prstGeom>
          </p:spPr>
        </p:pic>
        <p:pic>
          <p:nvPicPr>
            <p:cNvPr id="65" name="Graphic 7">
              <a:extLst>
                <a:ext uri="{FF2B5EF4-FFF2-40B4-BE49-F238E27FC236}">
                  <a16:creationId xmlns:a16="http://schemas.microsoft.com/office/drawing/2014/main" id="{BC4ED3F9-DFE7-4DA3-BCB2-FA8F67672EE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87930" y="3831545"/>
              <a:ext cx="640080" cy="640080"/>
            </a:xfrm>
            <a:prstGeom prst="rect">
              <a:avLst/>
            </a:prstGeom>
          </p:spPr>
        </p:pic>
        <p:cxnSp>
          <p:nvCxnSpPr>
            <p:cNvPr id="66" name="Elbow Connector 70">
              <a:extLst>
                <a:ext uri="{FF2B5EF4-FFF2-40B4-BE49-F238E27FC236}">
                  <a16:creationId xmlns:a16="http://schemas.microsoft.com/office/drawing/2014/main" id="{4228739B-C17C-4DEF-9C29-19C2D7316A70}"/>
                </a:ext>
              </a:extLst>
            </p:cNvPr>
            <p:cNvCxnSpPr>
              <a:cxnSpLocks/>
              <a:stCxn id="65" idx="0"/>
              <a:endCxn id="46" idx="1"/>
            </p:cNvCxnSpPr>
            <p:nvPr/>
          </p:nvCxnSpPr>
          <p:spPr>
            <a:xfrm rot="5400000" flipH="1" flipV="1">
              <a:off x="4363643" y="3109460"/>
              <a:ext cx="766413" cy="6777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1">
              <a:extLst>
                <a:ext uri="{FF2B5EF4-FFF2-40B4-BE49-F238E27FC236}">
                  <a16:creationId xmlns:a16="http://schemas.microsoft.com/office/drawing/2014/main" id="{5FBB349F-3A08-420E-AA05-FA52B46B01BE}"/>
                </a:ext>
              </a:extLst>
            </p:cNvPr>
            <p:cNvCxnSpPr>
              <a:cxnSpLocks/>
              <a:stCxn id="65" idx="2"/>
              <a:endCxn id="62" idx="1"/>
            </p:cNvCxnSpPr>
            <p:nvPr/>
          </p:nvCxnSpPr>
          <p:spPr>
            <a:xfrm rot="16200000" flipH="1">
              <a:off x="4402383" y="4477212"/>
              <a:ext cx="697431" cy="6862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DA9831C-1D03-443E-8E00-D73023558418}"/>
                </a:ext>
              </a:extLst>
            </p:cNvPr>
            <p:cNvSpPr txBox="1"/>
            <p:nvPr/>
          </p:nvSpPr>
          <p:spPr>
            <a:xfrm>
              <a:off x="3751832" y="4425421"/>
              <a:ext cx="1301959"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 Load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sp>
          <p:nvSpPr>
            <p:cNvPr id="79" name="Rectangle 78">
              <a:extLst>
                <a:ext uri="{FF2B5EF4-FFF2-40B4-BE49-F238E27FC236}">
                  <a16:creationId xmlns:a16="http://schemas.microsoft.com/office/drawing/2014/main" id="{7E9BA89E-620E-408F-AE7B-AA14EBF178E1}"/>
                </a:ext>
              </a:extLst>
            </p:cNvPr>
            <p:cNvSpPr/>
            <p:nvPr/>
          </p:nvSpPr>
          <p:spPr>
            <a:xfrm>
              <a:off x="8684507" y="2359355"/>
              <a:ext cx="1920240" cy="37490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mazon Ember Light"/>
                  <a:ea typeface="+mn-ea"/>
                  <a:cs typeface="+mn-cs"/>
                </a:rPr>
                <a:t>Auto Scaling group</a:t>
              </a:r>
            </a:p>
          </p:txBody>
        </p:sp>
        <p:pic>
          <p:nvPicPr>
            <p:cNvPr id="80" name="Graphic 9">
              <a:extLst>
                <a:ext uri="{FF2B5EF4-FFF2-40B4-BE49-F238E27FC236}">
                  <a16:creationId xmlns:a16="http://schemas.microsoft.com/office/drawing/2014/main" id="{0E2A93D2-8F1F-4D9B-B305-E572752EE48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6027" y="2359355"/>
              <a:ext cx="457200" cy="457200"/>
            </a:xfrm>
            <a:prstGeom prst="rect">
              <a:avLst/>
            </a:prstGeom>
          </p:spPr>
        </p:pic>
        <p:pic>
          <p:nvPicPr>
            <p:cNvPr id="81" name="Graphic 80">
              <a:extLst>
                <a:ext uri="{FF2B5EF4-FFF2-40B4-BE49-F238E27FC236}">
                  <a16:creationId xmlns:a16="http://schemas.microsoft.com/office/drawing/2014/main" id="{8B646184-6539-489D-9354-F469B7D4FDA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39369" y="3128838"/>
              <a:ext cx="640080" cy="640080"/>
            </a:xfrm>
            <a:prstGeom prst="rect">
              <a:avLst/>
            </a:prstGeom>
          </p:spPr>
        </p:pic>
        <p:pic>
          <p:nvPicPr>
            <p:cNvPr id="82" name="Graphic 81">
              <a:extLst>
                <a:ext uri="{FF2B5EF4-FFF2-40B4-BE49-F238E27FC236}">
                  <a16:creationId xmlns:a16="http://schemas.microsoft.com/office/drawing/2014/main" id="{3CDAEBFA-2277-46A4-9F31-5BC60E59FC7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346552" y="3831545"/>
              <a:ext cx="658722" cy="640080"/>
            </a:xfrm>
            <a:prstGeom prst="rect">
              <a:avLst/>
            </a:prstGeom>
          </p:spPr>
        </p:pic>
        <p:pic>
          <p:nvPicPr>
            <p:cNvPr id="83" name="Graphic 82">
              <a:extLst>
                <a:ext uri="{FF2B5EF4-FFF2-40B4-BE49-F238E27FC236}">
                  <a16:creationId xmlns:a16="http://schemas.microsoft.com/office/drawing/2014/main" id="{E376B4F2-0BD2-4F79-A165-CFF2F0B1FB7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39369" y="4388350"/>
              <a:ext cx="640080" cy="640080"/>
            </a:xfrm>
            <a:prstGeom prst="rect">
              <a:avLst/>
            </a:prstGeom>
          </p:spPr>
        </p:pic>
        <p:sp>
          <p:nvSpPr>
            <p:cNvPr id="84" name="TextBox 83">
              <a:extLst>
                <a:ext uri="{FF2B5EF4-FFF2-40B4-BE49-F238E27FC236}">
                  <a16:creationId xmlns:a16="http://schemas.microsoft.com/office/drawing/2014/main" id="{E05B729D-7E48-4A4C-9C47-E089D9F43E55}"/>
                </a:ext>
              </a:extLst>
            </p:cNvPr>
            <p:cNvSpPr txBox="1"/>
            <p:nvPr/>
          </p:nvSpPr>
          <p:spPr>
            <a:xfrm>
              <a:off x="1263733" y="4458463"/>
              <a:ext cx="82266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Players</a:t>
              </a:r>
            </a:p>
          </p:txBody>
        </p:sp>
        <p:sp>
          <p:nvSpPr>
            <p:cNvPr id="85" name="TextBox 84">
              <a:extLst>
                <a:ext uri="{FF2B5EF4-FFF2-40B4-BE49-F238E27FC236}">
                  <a16:creationId xmlns:a16="http://schemas.microsoft.com/office/drawing/2014/main" id="{55697D83-B924-49E3-9E97-DAAC9C5D08C5}"/>
                </a:ext>
              </a:extLst>
            </p:cNvPr>
            <p:cNvSpPr txBox="1"/>
            <p:nvPr/>
          </p:nvSpPr>
          <p:spPr>
            <a:xfrm>
              <a:off x="2049347" y="3816209"/>
              <a:ext cx="152798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Game requests</a:t>
              </a:r>
            </a:p>
          </p:txBody>
        </p:sp>
        <p:cxnSp>
          <p:nvCxnSpPr>
            <p:cNvPr id="86" name="Straight Arrow Connector 85">
              <a:extLst>
                <a:ext uri="{FF2B5EF4-FFF2-40B4-BE49-F238E27FC236}">
                  <a16:creationId xmlns:a16="http://schemas.microsoft.com/office/drawing/2014/main" id="{9028523F-23E4-47AA-A9A4-F5740191760D}"/>
                </a:ext>
              </a:extLst>
            </p:cNvPr>
            <p:cNvCxnSpPr>
              <a:cxnSpLocks/>
            </p:cNvCxnSpPr>
            <p:nvPr/>
          </p:nvCxnSpPr>
          <p:spPr>
            <a:xfrm>
              <a:off x="2128844" y="4151585"/>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21884FC-0011-4F9C-889A-CB0E1C8A1917}"/>
                </a:ext>
              </a:extLst>
            </p:cNvPr>
            <p:cNvGrpSpPr/>
            <p:nvPr/>
          </p:nvGrpSpPr>
          <p:grpSpPr>
            <a:xfrm>
              <a:off x="5683796" y="3155739"/>
              <a:ext cx="1186543" cy="988804"/>
              <a:chOff x="5683796" y="3155739"/>
              <a:chExt cx="1186543" cy="988804"/>
            </a:xfrm>
          </p:grpSpPr>
          <p:pic>
            <p:nvPicPr>
              <p:cNvPr id="118" name="Graphic 24">
                <a:extLst>
                  <a:ext uri="{FF2B5EF4-FFF2-40B4-BE49-F238E27FC236}">
                    <a16:creationId xmlns:a16="http://schemas.microsoft.com/office/drawing/2014/main" id="{6F9C9407-34A4-4C4D-8219-1BBB4100F84B}"/>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70386" y="3155739"/>
                <a:ext cx="640080" cy="640080"/>
              </a:xfrm>
              <a:prstGeom prst="rect">
                <a:avLst/>
              </a:prstGeom>
            </p:spPr>
          </p:pic>
          <p:sp>
            <p:nvSpPr>
              <p:cNvPr id="119" name="TextBox 118">
                <a:extLst>
                  <a:ext uri="{FF2B5EF4-FFF2-40B4-BE49-F238E27FC236}">
                    <a16:creationId xmlns:a16="http://schemas.microsoft.com/office/drawing/2014/main" id="{9C1C6D8D-CCA7-4BE7-90F5-772F56208368}"/>
                  </a:ext>
                </a:extLst>
              </p:cNvPr>
              <p:cNvSpPr txBox="1"/>
              <p:nvPr/>
            </p:nvSpPr>
            <p:spPr>
              <a:xfrm>
                <a:off x="5683796" y="3805989"/>
                <a:ext cx="118654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p:txBody>
          </p:sp>
        </p:grpSp>
        <p:grpSp>
          <p:nvGrpSpPr>
            <p:cNvPr id="88" name="Group 87">
              <a:extLst>
                <a:ext uri="{FF2B5EF4-FFF2-40B4-BE49-F238E27FC236}">
                  <a16:creationId xmlns:a16="http://schemas.microsoft.com/office/drawing/2014/main" id="{BF2DEF17-7505-4DA3-9375-C797BA2112A3}"/>
                </a:ext>
              </a:extLst>
            </p:cNvPr>
            <p:cNvGrpSpPr/>
            <p:nvPr/>
          </p:nvGrpSpPr>
          <p:grpSpPr>
            <a:xfrm>
              <a:off x="7355956" y="2494124"/>
              <a:ext cx="1199367" cy="1226700"/>
              <a:chOff x="7355956" y="2877188"/>
              <a:chExt cx="1199367" cy="1226700"/>
            </a:xfrm>
          </p:grpSpPr>
          <p:pic>
            <p:nvPicPr>
              <p:cNvPr id="116" name="Graphic 47">
                <a:extLst>
                  <a:ext uri="{FF2B5EF4-FFF2-40B4-BE49-F238E27FC236}">
                    <a16:creationId xmlns:a16="http://schemas.microsoft.com/office/drawing/2014/main" id="{6883D075-B4B3-4C1C-830C-B3DDB760080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40615" y="2877188"/>
                <a:ext cx="640080" cy="640080"/>
              </a:xfrm>
              <a:prstGeom prst="rect">
                <a:avLst/>
              </a:prstGeom>
            </p:spPr>
          </p:pic>
          <p:sp>
            <p:nvSpPr>
              <p:cNvPr id="117" name="TextBox 116">
                <a:extLst>
                  <a:ext uri="{FF2B5EF4-FFF2-40B4-BE49-F238E27FC236}">
                    <a16:creationId xmlns:a16="http://schemas.microsoft.com/office/drawing/2014/main" id="{0C163CC8-9FD5-48C0-AC0D-158493589B49}"/>
                  </a:ext>
                </a:extLst>
              </p:cNvPr>
              <p:cNvSpPr txBox="1"/>
              <p:nvPr/>
            </p:nvSpPr>
            <p:spPr>
              <a:xfrm>
                <a:off x="7355956" y="3519113"/>
                <a:ext cx="119936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DynamoDB</a:t>
                </a:r>
              </a:p>
            </p:txBody>
          </p:sp>
        </p:grpSp>
        <p:grpSp>
          <p:nvGrpSpPr>
            <p:cNvPr id="89" name="Group 88">
              <a:extLst>
                <a:ext uri="{FF2B5EF4-FFF2-40B4-BE49-F238E27FC236}">
                  <a16:creationId xmlns:a16="http://schemas.microsoft.com/office/drawing/2014/main" id="{56E073AE-4B34-4128-B548-F62BB7470523}"/>
                </a:ext>
              </a:extLst>
            </p:cNvPr>
            <p:cNvGrpSpPr/>
            <p:nvPr/>
          </p:nvGrpSpPr>
          <p:grpSpPr>
            <a:xfrm>
              <a:off x="8964140" y="3155739"/>
              <a:ext cx="1306769" cy="988804"/>
              <a:chOff x="8964140" y="3155739"/>
              <a:chExt cx="1306769" cy="988804"/>
            </a:xfrm>
          </p:grpSpPr>
          <p:pic>
            <p:nvPicPr>
              <p:cNvPr id="114" name="Graphic 24">
                <a:extLst>
                  <a:ext uri="{FF2B5EF4-FFF2-40B4-BE49-F238E27FC236}">
                    <a16:creationId xmlns:a16="http://schemas.microsoft.com/office/drawing/2014/main" id="{51C5829B-C752-4836-8004-C92A95229DC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10843" y="3155739"/>
                <a:ext cx="640080" cy="640080"/>
              </a:xfrm>
              <a:prstGeom prst="rect">
                <a:avLst/>
              </a:prstGeom>
            </p:spPr>
          </p:pic>
          <p:sp>
            <p:nvSpPr>
              <p:cNvPr id="115" name="TextBox 114">
                <a:extLst>
                  <a:ext uri="{FF2B5EF4-FFF2-40B4-BE49-F238E27FC236}">
                    <a16:creationId xmlns:a16="http://schemas.microsoft.com/office/drawing/2014/main" id="{B9790510-492C-4CE0-A9C8-42C0F65962BF}"/>
                  </a:ext>
                </a:extLst>
              </p:cNvPr>
              <p:cNvSpPr txBox="1"/>
              <p:nvPr/>
            </p:nvSpPr>
            <p:spPr>
              <a:xfrm>
                <a:off x="8964140" y="3805989"/>
                <a:ext cx="1306769"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p:txBody>
          </p:sp>
        </p:grpSp>
        <p:cxnSp>
          <p:nvCxnSpPr>
            <p:cNvPr id="101" name="Straight Arrow Connector 100">
              <a:extLst>
                <a:ext uri="{FF2B5EF4-FFF2-40B4-BE49-F238E27FC236}">
                  <a16:creationId xmlns:a16="http://schemas.microsoft.com/office/drawing/2014/main" id="{D213FE56-B906-4BFB-B464-C0BDFBE748AB}"/>
                </a:ext>
              </a:extLst>
            </p:cNvPr>
            <p:cNvCxnSpPr>
              <a:stCxn id="118" idx="3"/>
              <a:endCxn id="116" idx="1"/>
            </p:cNvCxnSpPr>
            <p:nvPr/>
          </p:nvCxnSpPr>
          <p:spPr>
            <a:xfrm flipV="1">
              <a:off x="6610466" y="2814164"/>
              <a:ext cx="1030149" cy="6616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2C28F39-F5F9-49B7-89F7-BCFB4FEACBA7}"/>
                </a:ext>
              </a:extLst>
            </p:cNvPr>
            <p:cNvCxnSpPr>
              <a:cxnSpLocks/>
              <a:stCxn id="118" idx="3"/>
              <a:endCxn id="114" idx="1"/>
            </p:cNvCxnSpPr>
            <p:nvPr/>
          </p:nvCxnSpPr>
          <p:spPr>
            <a:xfrm>
              <a:off x="6610466" y="3475779"/>
              <a:ext cx="2700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91AF2215-656F-4B4F-B52A-28FCCA395781}"/>
                </a:ext>
              </a:extLst>
            </p:cNvPr>
            <p:cNvGrpSpPr/>
            <p:nvPr/>
          </p:nvGrpSpPr>
          <p:grpSpPr>
            <a:xfrm>
              <a:off x="5683796" y="5170830"/>
              <a:ext cx="1186543" cy="988804"/>
              <a:chOff x="5683796" y="4936049"/>
              <a:chExt cx="1186543" cy="988804"/>
            </a:xfrm>
          </p:grpSpPr>
          <p:pic>
            <p:nvPicPr>
              <p:cNvPr id="112" name="Graphic 24">
                <a:extLst>
                  <a:ext uri="{FF2B5EF4-FFF2-40B4-BE49-F238E27FC236}">
                    <a16:creationId xmlns:a16="http://schemas.microsoft.com/office/drawing/2014/main" id="{54CB0E8B-A767-48ED-90E6-94C188EEA60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70386" y="4936049"/>
                <a:ext cx="640080" cy="640080"/>
              </a:xfrm>
              <a:prstGeom prst="rect">
                <a:avLst/>
              </a:prstGeom>
            </p:spPr>
          </p:pic>
          <p:sp>
            <p:nvSpPr>
              <p:cNvPr id="113" name="TextBox 112">
                <a:extLst>
                  <a:ext uri="{FF2B5EF4-FFF2-40B4-BE49-F238E27FC236}">
                    <a16:creationId xmlns:a16="http://schemas.microsoft.com/office/drawing/2014/main" id="{259AA5B0-94AE-495E-B58E-96E54E7071BD}"/>
                  </a:ext>
                </a:extLst>
              </p:cNvPr>
              <p:cNvSpPr txBox="1"/>
              <p:nvPr/>
            </p:nvSpPr>
            <p:spPr>
              <a:xfrm>
                <a:off x="5683796" y="5586299"/>
                <a:ext cx="118654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p:txBody>
          </p:sp>
        </p:grpSp>
        <p:grpSp>
          <p:nvGrpSpPr>
            <p:cNvPr id="104" name="Group 103">
              <a:extLst>
                <a:ext uri="{FF2B5EF4-FFF2-40B4-BE49-F238E27FC236}">
                  <a16:creationId xmlns:a16="http://schemas.microsoft.com/office/drawing/2014/main" id="{2B3C2781-EC03-4007-8134-97E073A1D542}"/>
                </a:ext>
              </a:extLst>
            </p:cNvPr>
            <p:cNvGrpSpPr/>
            <p:nvPr/>
          </p:nvGrpSpPr>
          <p:grpSpPr>
            <a:xfrm>
              <a:off x="7355956" y="4509215"/>
              <a:ext cx="1199367" cy="1226700"/>
              <a:chOff x="7355956" y="4657498"/>
              <a:chExt cx="1199367" cy="1226700"/>
            </a:xfrm>
          </p:grpSpPr>
          <p:pic>
            <p:nvPicPr>
              <p:cNvPr id="110" name="Graphic 47">
                <a:extLst>
                  <a:ext uri="{FF2B5EF4-FFF2-40B4-BE49-F238E27FC236}">
                    <a16:creationId xmlns:a16="http://schemas.microsoft.com/office/drawing/2014/main" id="{22797039-898E-4015-BC5E-1DF7A0536D8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40615" y="4657498"/>
                <a:ext cx="640080" cy="640080"/>
              </a:xfrm>
              <a:prstGeom prst="rect">
                <a:avLst/>
              </a:prstGeom>
            </p:spPr>
          </p:pic>
          <p:sp>
            <p:nvSpPr>
              <p:cNvPr id="111" name="TextBox 110">
                <a:extLst>
                  <a:ext uri="{FF2B5EF4-FFF2-40B4-BE49-F238E27FC236}">
                    <a16:creationId xmlns:a16="http://schemas.microsoft.com/office/drawing/2014/main" id="{24ECD98A-4768-4E83-AFFD-C9077F4F97B1}"/>
                  </a:ext>
                </a:extLst>
              </p:cNvPr>
              <p:cNvSpPr txBox="1"/>
              <p:nvPr/>
            </p:nvSpPr>
            <p:spPr>
              <a:xfrm>
                <a:off x="7355956" y="5299423"/>
                <a:ext cx="119936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DynamoDB</a:t>
                </a:r>
              </a:p>
            </p:txBody>
          </p:sp>
        </p:grpSp>
        <p:grpSp>
          <p:nvGrpSpPr>
            <p:cNvPr id="105" name="Group 104">
              <a:extLst>
                <a:ext uri="{FF2B5EF4-FFF2-40B4-BE49-F238E27FC236}">
                  <a16:creationId xmlns:a16="http://schemas.microsoft.com/office/drawing/2014/main" id="{9E699C0E-9621-4AD5-A896-6A5A9EC64B29}"/>
                </a:ext>
              </a:extLst>
            </p:cNvPr>
            <p:cNvGrpSpPr/>
            <p:nvPr/>
          </p:nvGrpSpPr>
          <p:grpSpPr>
            <a:xfrm>
              <a:off x="8964140" y="5170830"/>
              <a:ext cx="1306769" cy="988804"/>
              <a:chOff x="8964140" y="4936049"/>
              <a:chExt cx="1306769" cy="988804"/>
            </a:xfrm>
          </p:grpSpPr>
          <p:pic>
            <p:nvPicPr>
              <p:cNvPr id="108" name="Graphic 24">
                <a:extLst>
                  <a:ext uri="{FF2B5EF4-FFF2-40B4-BE49-F238E27FC236}">
                    <a16:creationId xmlns:a16="http://schemas.microsoft.com/office/drawing/2014/main" id="{84725AA4-1271-44BB-BF37-21EA0471AE4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10843" y="4936049"/>
                <a:ext cx="640080" cy="640080"/>
              </a:xfrm>
              <a:prstGeom prst="rect">
                <a:avLst/>
              </a:prstGeom>
            </p:spPr>
          </p:pic>
          <p:sp>
            <p:nvSpPr>
              <p:cNvPr id="109" name="TextBox 108">
                <a:extLst>
                  <a:ext uri="{FF2B5EF4-FFF2-40B4-BE49-F238E27FC236}">
                    <a16:creationId xmlns:a16="http://schemas.microsoft.com/office/drawing/2014/main" id="{ADE0E1B6-458C-4A1A-81EA-A6494F107995}"/>
                  </a:ext>
                </a:extLst>
              </p:cNvPr>
              <p:cNvSpPr txBox="1"/>
              <p:nvPr/>
            </p:nvSpPr>
            <p:spPr>
              <a:xfrm>
                <a:off x="8964140" y="5586299"/>
                <a:ext cx="1306769"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p:txBody>
          </p:sp>
        </p:grpSp>
        <p:cxnSp>
          <p:nvCxnSpPr>
            <p:cNvPr id="106" name="Straight Arrow Connector 105">
              <a:extLst>
                <a:ext uri="{FF2B5EF4-FFF2-40B4-BE49-F238E27FC236}">
                  <a16:creationId xmlns:a16="http://schemas.microsoft.com/office/drawing/2014/main" id="{83B4EF87-CD2B-4034-9B51-37035F057297}"/>
                </a:ext>
              </a:extLst>
            </p:cNvPr>
            <p:cNvCxnSpPr>
              <a:stCxn id="112" idx="3"/>
              <a:endCxn id="110" idx="1"/>
            </p:cNvCxnSpPr>
            <p:nvPr/>
          </p:nvCxnSpPr>
          <p:spPr>
            <a:xfrm flipV="1">
              <a:off x="6610466" y="4829255"/>
              <a:ext cx="1030149" cy="66161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EDEE079-2A45-4D06-AA1C-0852E0F5DF6E}"/>
                </a:ext>
              </a:extLst>
            </p:cNvPr>
            <p:cNvCxnSpPr>
              <a:cxnSpLocks/>
              <a:stCxn id="112" idx="3"/>
              <a:endCxn id="108" idx="1"/>
            </p:cNvCxnSpPr>
            <p:nvPr/>
          </p:nvCxnSpPr>
          <p:spPr>
            <a:xfrm>
              <a:off x="6610466" y="5490870"/>
              <a:ext cx="2700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8"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34"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241975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Sessions</a:t>
            </a:r>
            <a:r>
              <a:rPr lang="en-US" sz="2400" dirty="0">
                <a:latin typeface="+mn-lt"/>
              </a:rPr>
              <a:t> are used to manage user authentication and store user data while the user interacts with the application.</a:t>
            </a:r>
          </a:p>
          <a:p>
            <a:pPr>
              <a:buClr>
                <a:schemeClr val="tx1"/>
              </a:buClr>
            </a:pPr>
            <a:r>
              <a:rPr lang="en-US" sz="2400" dirty="0">
                <a:latin typeface="+mn-lt"/>
              </a:rPr>
              <a:t>You can manage sessions with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sticky sessions</a:t>
            </a:r>
            <a:r>
              <a:rPr lang="en-US" sz="2400" dirty="0">
                <a:latin typeface="+mn-lt"/>
              </a:rPr>
              <a:t>, which </a:t>
            </a:r>
            <a:r>
              <a:rPr lang="en-US" sz="2400" dirty="0"/>
              <a:t>is a feature of Elastic Load Balancing load balancers. Sticky sessions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route requests to the specific server </a:t>
            </a:r>
            <a:r>
              <a:rPr lang="en-US" sz="2400" dirty="0"/>
              <a:t>that’s managing the user’s session. </a:t>
            </a:r>
          </a:p>
          <a:p>
            <a:pPr>
              <a:buClr>
                <a:schemeClr val="tx1"/>
              </a:buClr>
            </a:pPr>
            <a:r>
              <a:rPr lang="en-US" sz="2400" dirty="0">
                <a:latin typeface="+mn-lt"/>
              </a:rPr>
              <a:t>You can also manage sessions by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persisting session data outside the web server instance</a:t>
            </a:r>
            <a:r>
              <a:rPr lang="en-US" sz="2400" dirty="0">
                <a:latin typeface="+mn-lt"/>
              </a:rPr>
              <a:t>—for example, in a distributed cache or DynamoDB table.</a:t>
            </a:r>
          </a:p>
          <a:p>
            <a:endParaRPr lang="en-US" sz="24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38</a:t>
            </a:fld>
            <a:endParaRPr lang="en-US" dirty="0"/>
          </a:p>
        </p:txBody>
      </p:sp>
    </p:spTree>
    <p:custDataLst>
      <p:tags r:id="rId1"/>
    </p:custDataLst>
    <p:extLst>
      <p:ext uri="{BB962C8B-B14F-4D97-AF65-F5344CB8AC3E}">
        <p14:creationId xmlns:p14="http://schemas.microsoft.com/office/powerpoint/2010/main" val="356398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11: Caching Content</a:t>
            </a:r>
          </a:p>
        </p:txBody>
      </p:sp>
      <p:sp>
        <p:nvSpPr>
          <p:cNvPr id="2" name="Title 1"/>
          <p:cNvSpPr>
            <a:spLocks noGrp="1"/>
          </p:cNvSpPr>
          <p:nvPr>
            <p:ph type="title"/>
          </p:nvPr>
        </p:nvSpPr>
        <p:spPr/>
        <p:txBody>
          <a:bodyPr>
            <a:noAutofit/>
          </a:bodyPr>
          <a:lstStyle/>
          <a:p>
            <a:r>
              <a:rPr lang="en-US" sz="4000" dirty="0">
                <a:latin typeface="+mj-lt"/>
              </a:rPr>
              <a:t>Section 5: Caching databases</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833287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10972800" cy="488498"/>
          </a:xfrm>
        </p:spPr>
        <p:txBody>
          <a:bodyPr>
            <a:normAutofit/>
          </a:bodyPr>
          <a:lstStyle/>
          <a:p>
            <a:r>
              <a:rPr lang="en-US" b="1" dirty="0">
                <a:latin typeface="+mn-lt"/>
              </a:rPr>
              <a:t>Module 11: Caching Content</a:t>
            </a:r>
          </a:p>
        </p:txBody>
      </p:sp>
      <p:sp>
        <p:nvSpPr>
          <p:cNvPr id="2" name="Title 1"/>
          <p:cNvSpPr>
            <a:spLocks noGrp="1"/>
          </p:cNvSpPr>
          <p:nvPr>
            <p:ph type="title"/>
          </p:nvPr>
        </p:nvSpPr>
        <p:spPr/>
        <p:txBody>
          <a:bodyPr>
            <a:noAutofit/>
          </a:bodyPr>
          <a:lstStyle/>
          <a:p>
            <a:r>
              <a:rPr lang="en-US" sz="4000" dirty="0">
                <a:latin typeface="+mj-lt"/>
              </a:rPr>
              <a:t>Section 1: Architectural need</a:t>
            </a:r>
          </a:p>
        </p:txBody>
      </p:sp>
      <p:sp>
        <p:nvSpPr>
          <p:cNvPr id="5" name="Footer Placeholder 4">
            <a:extLst>
              <a:ext uri="{FF2B5EF4-FFF2-40B4-BE49-F238E27FC236}">
                <a16:creationId xmlns:a16="http://schemas.microsoft.com/office/drawing/2014/main" id="{F204F551-0FD3-47AA-B9C3-CDA5DA6BABA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678913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CDE3-DDCD-1145-A11F-85B118351BEA}"/>
              </a:ext>
            </a:extLst>
          </p:cNvPr>
          <p:cNvSpPr>
            <a:spLocks noGrp="1"/>
          </p:cNvSpPr>
          <p:nvPr>
            <p:ph type="title"/>
          </p:nvPr>
        </p:nvSpPr>
        <p:spPr/>
        <p:txBody>
          <a:bodyPr/>
          <a:lstStyle/>
          <a:p>
            <a:r>
              <a:rPr lang="en-US" dirty="0"/>
              <a:t>When should you cache your database?</a:t>
            </a:r>
          </a:p>
        </p:txBody>
      </p:sp>
      <p:pic>
        <p:nvPicPr>
          <p:cNvPr id="11" name="Picture 10">
            <a:extLst>
              <a:ext uri="{FF2B5EF4-FFF2-40B4-BE49-F238E27FC236}">
                <a16:creationId xmlns:a16="http://schemas.microsoft.com/office/drawing/2014/main" id="{3A77B684-BB1B-AB46-87E7-E918643F937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439311" y="2555799"/>
            <a:ext cx="1424516" cy="1698600"/>
          </a:xfrm>
          <a:prstGeom prst="rect">
            <a:avLst/>
          </a:prstGeom>
        </p:spPr>
      </p:pic>
      <p:sp>
        <p:nvSpPr>
          <p:cNvPr id="5" name="TextBox 4">
            <a:extLst>
              <a:ext uri="{FF2B5EF4-FFF2-40B4-BE49-F238E27FC236}">
                <a16:creationId xmlns:a16="http://schemas.microsoft.com/office/drawing/2014/main" id="{DE156DDA-D8B0-DA4F-9734-54FBF41EB981}"/>
              </a:ext>
            </a:extLst>
          </p:cNvPr>
          <p:cNvSpPr txBox="1"/>
          <p:nvPr/>
        </p:nvSpPr>
        <p:spPr>
          <a:xfrm>
            <a:off x="839236" y="4545964"/>
            <a:ext cx="2624666" cy="922368"/>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You are concerned about response times for your customer.</a:t>
            </a:r>
          </a:p>
        </p:txBody>
      </p:sp>
      <p:pic>
        <p:nvPicPr>
          <p:cNvPr id="13" name="Picture 12">
            <a:extLst>
              <a:ext uri="{FF2B5EF4-FFF2-40B4-BE49-F238E27FC236}">
                <a16:creationId xmlns:a16="http://schemas.microsoft.com/office/drawing/2014/main" id="{D54CFA2E-BEAB-104D-9D1F-7BC55646493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32870" y="2846168"/>
            <a:ext cx="1796060" cy="1408231"/>
          </a:xfrm>
          <a:prstGeom prst="rect">
            <a:avLst/>
          </a:prstGeom>
        </p:spPr>
      </p:pic>
      <p:sp>
        <p:nvSpPr>
          <p:cNvPr id="6" name="TextBox 5">
            <a:extLst>
              <a:ext uri="{FF2B5EF4-FFF2-40B4-BE49-F238E27FC236}">
                <a16:creationId xmlns:a16="http://schemas.microsoft.com/office/drawing/2014/main" id="{F390CFF7-1F06-CF48-999E-71DCC6623957}"/>
              </a:ext>
            </a:extLst>
          </p:cNvPr>
          <p:cNvSpPr txBox="1"/>
          <p:nvPr/>
        </p:nvSpPr>
        <p:spPr>
          <a:xfrm>
            <a:off x="4818567" y="4545964"/>
            <a:ext cx="2624667" cy="1200329"/>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You have a high volume of requests that are inundating your database.</a:t>
            </a:r>
          </a:p>
        </p:txBody>
      </p:sp>
      <p:pic>
        <p:nvPicPr>
          <p:cNvPr id="15" name="Picture 14">
            <a:extLst>
              <a:ext uri="{FF2B5EF4-FFF2-40B4-BE49-F238E27FC236}">
                <a16:creationId xmlns:a16="http://schemas.microsoft.com/office/drawing/2014/main" id="{F0B8CDFD-B151-8E48-8051-2C8EFD53781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209302" y="2454403"/>
            <a:ext cx="1901391" cy="1901391"/>
          </a:xfrm>
          <a:prstGeom prst="rect">
            <a:avLst/>
          </a:prstGeom>
        </p:spPr>
      </p:pic>
      <p:sp>
        <p:nvSpPr>
          <p:cNvPr id="7" name="TextBox 6">
            <a:extLst>
              <a:ext uri="{FF2B5EF4-FFF2-40B4-BE49-F238E27FC236}">
                <a16:creationId xmlns:a16="http://schemas.microsoft.com/office/drawing/2014/main" id="{1FF9227C-4123-7B49-8C55-98BD7AABCC1A}"/>
              </a:ext>
            </a:extLst>
          </p:cNvPr>
          <p:cNvSpPr txBox="1"/>
          <p:nvPr/>
        </p:nvSpPr>
        <p:spPr>
          <a:xfrm>
            <a:off x="8797900" y="4545964"/>
            <a:ext cx="2724197" cy="645690"/>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You would like to reduce your database costs.</a:t>
            </a:r>
          </a:p>
        </p:txBody>
      </p:sp>
      <p:sp>
        <p:nvSpPr>
          <p:cNvPr id="3" name="Footer Placeholder 2">
            <a:extLst>
              <a:ext uri="{FF2B5EF4-FFF2-40B4-BE49-F238E27FC236}">
                <a16:creationId xmlns:a16="http://schemas.microsoft.com/office/drawing/2014/main" id="{80AB0BAB-BBC4-44B8-B91F-1C2D1DA4854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71D27874-FFC0-4450-8765-78210846BC39}"/>
              </a:ext>
            </a:extLst>
          </p:cNvPr>
          <p:cNvSpPr>
            <a:spLocks noGrp="1"/>
          </p:cNvSpPr>
          <p:nvPr>
            <p:ph type="sldNum" sz="quarter" idx="12"/>
          </p:nvPr>
        </p:nvSpPr>
        <p:spPr/>
        <p:txBody>
          <a:bodyPr/>
          <a:lstStyle/>
          <a:p>
            <a:fld id="{B6A95138-A96E-2F42-A959-2EFD44FE4AB7}" type="slidenum">
              <a:rPr lang="en-US" smtClean="0"/>
              <a:pPr/>
              <a:t>40</a:t>
            </a:fld>
            <a:endParaRPr lang="en-US" dirty="0"/>
          </a:p>
        </p:txBody>
      </p:sp>
    </p:spTree>
    <p:custDataLst>
      <p:tags r:id="rId1"/>
    </p:custDataLst>
    <p:extLst>
      <p:ext uri="{BB962C8B-B14F-4D97-AF65-F5344CB8AC3E}">
        <p14:creationId xmlns:p14="http://schemas.microsoft.com/office/powerpoint/2010/main" val="1645623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13-71C5-D646-950E-9393127B6C5E}"/>
              </a:ext>
            </a:extLst>
          </p:cNvPr>
          <p:cNvSpPr>
            <a:spLocks noGrp="1"/>
          </p:cNvSpPr>
          <p:nvPr>
            <p:ph type="title"/>
          </p:nvPr>
        </p:nvSpPr>
        <p:spPr/>
        <p:txBody>
          <a:bodyPr/>
          <a:lstStyle/>
          <a:p>
            <a:r>
              <a:rPr lang="en-US" dirty="0"/>
              <a:t>Using DynamoDB for state information</a:t>
            </a:r>
          </a:p>
        </p:txBody>
      </p:sp>
      <p:sp>
        <p:nvSpPr>
          <p:cNvPr id="5" name="TextBox 4">
            <a:extLst>
              <a:ext uri="{FF2B5EF4-FFF2-40B4-BE49-F238E27FC236}">
                <a16:creationId xmlns:a16="http://schemas.microsoft.com/office/drawing/2014/main" id="{CE33E141-E556-403E-9FFB-396A467637B9}"/>
              </a:ext>
            </a:extLst>
          </p:cNvPr>
          <p:cNvSpPr txBox="1"/>
          <p:nvPr/>
        </p:nvSpPr>
        <p:spPr>
          <a:xfrm>
            <a:off x="419100" y="1428301"/>
            <a:ext cx="4637808" cy="707886"/>
          </a:xfrm>
          <a:prstGeom prst="rect">
            <a:avLst/>
          </a:prstGeom>
          <a:noFill/>
        </p:spPr>
        <p:txBody>
          <a:bodyPr wrap="non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Use case</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Online gaming application</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Problem</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Need faster DB response time</a:t>
            </a:r>
          </a:p>
        </p:txBody>
      </p:sp>
      <p:grpSp>
        <p:nvGrpSpPr>
          <p:cNvPr id="6" name="Group 5" descr="architecture diagram in which amazon dynamodb stores session state information but there is still a need for a millisecond-scale response time.">
            <a:extLst>
              <a:ext uri="{FF2B5EF4-FFF2-40B4-BE49-F238E27FC236}">
                <a16:creationId xmlns:a16="http://schemas.microsoft.com/office/drawing/2014/main" id="{DFA4277F-D8F9-4099-8F1A-A93F302FDE3A}"/>
              </a:ext>
            </a:extLst>
          </p:cNvPr>
          <p:cNvGrpSpPr/>
          <p:nvPr/>
        </p:nvGrpSpPr>
        <p:grpSpPr>
          <a:xfrm>
            <a:off x="1904279" y="1534879"/>
            <a:ext cx="7804599" cy="4696388"/>
            <a:chOff x="1904279" y="1534879"/>
            <a:chExt cx="7804599" cy="4696388"/>
          </a:xfrm>
        </p:grpSpPr>
        <p:pic>
          <p:nvPicPr>
            <p:cNvPr id="38" name="Graphic 37">
              <a:extLst>
                <a:ext uri="{FF2B5EF4-FFF2-40B4-BE49-F238E27FC236}">
                  <a16:creationId xmlns:a16="http://schemas.microsoft.com/office/drawing/2014/main" id="{379BD218-C228-404F-9E67-ACFAA4962A3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4279" y="4863252"/>
              <a:ext cx="640080" cy="640080"/>
            </a:xfrm>
            <a:prstGeom prst="rect">
              <a:avLst/>
            </a:prstGeom>
          </p:spPr>
        </p:pic>
        <p:cxnSp>
          <p:nvCxnSpPr>
            <p:cNvPr id="21" name="Straight Arrow Connector 20">
              <a:extLst>
                <a:ext uri="{FF2B5EF4-FFF2-40B4-BE49-F238E27FC236}">
                  <a16:creationId xmlns:a16="http://schemas.microsoft.com/office/drawing/2014/main" id="{1D6D87AE-B1F6-224A-AEC4-CB1E3726F618}"/>
                </a:ext>
              </a:extLst>
            </p:cNvPr>
            <p:cNvCxnSpPr>
              <a:cxnSpLocks/>
            </p:cNvCxnSpPr>
            <p:nvPr/>
          </p:nvCxnSpPr>
          <p:spPr>
            <a:xfrm>
              <a:off x="2664610" y="5183292"/>
              <a:ext cx="592493"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D646D7A-5E8A-204D-811F-1BB263B31938}"/>
                </a:ext>
              </a:extLst>
            </p:cNvPr>
            <p:cNvCxnSpPr>
              <a:cxnSpLocks/>
            </p:cNvCxnSpPr>
            <p:nvPr/>
          </p:nvCxnSpPr>
          <p:spPr>
            <a:xfrm>
              <a:off x="7462115" y="5183292"/>
              <a:ext cx="1215997"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3963093-B334-4855-B11C-4CDD883D8176}"/>
                </a:ext>
              </a:extLst>
            </p:cNvPr>
            <p:cNvGrpSpPr/>
            <p:nvPr/>
          </p:nvGrpSpPr>
          <p:grpSpPr>
            <a:xfrm>
              <a:off x="3074159" y="4817532"/>
              <a:ext cx="1314784" cy="1413735"/>
              <a:chOff x="3074159" y="4817532"/>
              <a:chExt cx="1314784" cy="1413735"/>
            </a:xfrm>
          </p:grpSpPr>
          <p:pic>
            <p:nvPicPr>
              <p:cNvPr id="36" name="Graphic 35">
                <a:extLst>
                  <a:ext uri="{FF2B5EF4-FFF2-40B4-BE49-F238E27FC236}">
                    <a16:creationId xmlns:a16="http://schemas.microsoft.com/office/drawing/2014/main" id="{E812F604-DAB8-4032-895A-F6BFAF80470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5791" y="4817532"/>
                <a:ext cx="731520" cy="731520"/>
              </a:xfrm>
              <a:prstGeom prst="rect">
                <a:avLst/>
              </a:prstGeom>
            </p:spPr>
          </p:pic>
          <p:sp>
            <p:nvSpPr>
              <p:cNvPr id="14" name="TextBox 13">
                <a:extLst>
                  <a:ext uri="{FF2B5EF4-FFF2-40B4-BE49-F238E27FC236}">
                    <a16:creationId xmlns:a16="http://schemas.microsoft.com/office/drawing/2014/main" id="{422FBB7B-4DD7-4952-8A6C-B576F2842A54}"/>
                  </a:ext>
                </a:extLst>
              </p:cNvPr>
              <p:cNvSpPr txBox="1"/>
              <p:nvPr/>
            </p:nvSpPr>
            <p:spPr>
              <a:xfrm>
                <a:off x="3074159" y="5584936"/>
                <a:ext cx="1314784"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grpSp>
        <p:grpSp>
          <p:nvGrpSpPr>
            <p:cNvPr id="18" name="Group 17">
              <a:extLst>
                <a:ext uri="{FF2B5EF4-FFF2-40B4-BE49-F238E27FC236}">
                  <a16:creationId xmlns:a16="http://schemas.microsoft.com/office/drawing/2014/main" id="{71496B4C-66C1-480F-A490-E2B48B9A1CE4}"/>
                </a:ext>
              </a:extLst>
            </p:cNvPr>
            <p:cNvGrpSpPr/>
            <p:nvPr/>
          </p:nvGrpSpPr>
          <p:grpSpPr>
            <a:xfrm>
              <a:off x="6446431" y="4771812"/>
              <a:ext cx="893193" cy="1459455"/>
              <a:chOff x="6322861" y="4771812"/>
              <a:chExt cx="893193" cy="1459455"/>
            </a:xfrm>
          </p:grpSpPr>
          <p:pic>
            <p:nvPicPr>
              <p:cNvPr id="35" name="Graphic 34">
                <a:extLst>
                  <a:ext uri="{FF2B5EF4-FFF2-40B4-BE49-F238E27FC236}">
                    <a16:creationId xmlns:a16="http://schemas.microsoft.com/office/drawing/2014/main" id="{0EE52CEC-2796-438B-AF7D-B6022EAB82B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7977" y="4771812"/>
                <a:ext cx="822960" cy="822960"/>
              </a:xfrm>
              <a:prstGeom prst="rect">
                <a:avLst/>
              </a:prstGeom>
            </p:spPr>
          </p:pic>
          <p:sp>
            <p:nvSpPr>
              <p:cNvPr id="29" name="TextBox 28">
                <a:extLst>
                  <a:ext uri="{FF2B5EF4-FFF2-40B4-BE49-F238E27FC236}">
                    <a16:creationId xmlns:a16="http://schemas.microsoft.com/office/drawing/2014/main" id="{F4E553AE-7193-45EC-92D5-AA07BBEDEBF0}"/>
                  </a:ext>
                </a:extLst>
              </p:cNvPr>
              <p:cNvSpPr txBox="1"/>
              <p:nvPr/>
            </p:nvSpPr>
            <p:spPr>
              <a:xfrm>
                <a:off x="6322861" y="5584936"/>
                <a:ext cx="893193"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Web</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servers</a:t>
                </a:r>
              </a:p>
            </p:txBody>
          </p:sp>
        </p:grpSp>
        <p:grpSp>
          <p:nvGrpSpPr>
            <p:cNvPr id="20" name="Group 19">
              <a:extLst>
                <a:ext uri="{FF2B5EF4-FFF2-40B4-BE49-F238E27FC236}">
                  <a16:creationId xmlns:a16="http://schemas.microsoft.com/office/drawing/2014/main" id="{C6B0D8A6-8C08-45B6-806F-E53F49DD9B0B}"/>
                </a:ext>
              </a:extLst>
            </p:cNvPr>
            <p:cNvGrpSpPr/>
            <p:nvPr/>
          </p:nvGrpSpPr>
          <p:grpSpPr>
            <a:xfrm>
              <a:off x="8815685" y="4771812"/>
              <a:ext cx="893193" cy="1459455"/>
              <a:chOff x="8815685" y="4771812"/>
              <a:chExt cx="893193" cy="1459455"/>
            </a:xfrm>
          </p:grpSpPr>
          <p:pic>
            <p:nvPicPr>
              <p:cNvPr id="34" name="Graphic 33">
                <a:extLst>
                  <a:ext uri="{FF2B5EF4-FFF2-40B4-BE49-F238E27FC236}">
                    <a16:creationId xmlns:a16="http://schemas.microsoft.com/office/drawing/2014/main" id="{358C8924-6483-4B87-97D4-722D9269F99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0801" y="4771812"/>
                <a:ext cx="822960" cy="822960"/>
              </a:xfrm>
              <a:prstGeom prst="rect">
                <a:avLst/>
              </a:prstGeom>
            </p:spPr>
          </p:pic>
          <p:sp>
            <p:nvSpPr>
              <p:cNvPr id="30" name="TextBox 29">
                <a:extLst>
                  <a:ext uri="{FF2B5EF4-FFF2-40B4-BE49-F238E27FC236}">
                    <a16:creationId xmlns:a16="http://schemas.microsoft.com/office/drawing/2014/main" id="{AC903B1D-E24E-4F9B-A3D8-08F4DD29D95E}"/>
                  </a:ext>
                </a:extLst>
              </p:cNvPr>
              <p:cNvSpPr txBox="1"/>
              <p:nvPr/>
            </p:nvSpPr>
            <p:spPr>
              <a:xfrm>
                <a:off x="8815685" y="5584936"/>
                <a:ext cx="893193"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Game</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servers</a:t>
                </a:r>
              </a:p>
            </p:txBody>
          </p:sp>
        </p:grpSp>
        <p:grpSp>
          <p:nvGrpSpPr>
            <p:cNvPr id="22" name="Group 21">
              <a:extLst>
                <a:ext uri="{FF2B5EF4-FFF2-40B4-BE49-F238E27FC236}">
                  <a16:creationId xmlns:a16="http://schemas.microsoft.com/office/drawing/2014/main" id="{5384283F-1102-4D27-9C85-F55773332028}"/>
                </a:ext>
              </a:extLst>
            </p:cNvPr>
            <p:cNvGrpSpPr/>
            <p:nvPr/>
          </p:nvGrpSpPr>
          <p:grpSpPr>
            <a:xfrm>
              <a:off x="4315616" y="4794672"/>
              <a:ext cx="2025360" cy="1436595"/>
              <a:chOff x="4192046" y="4794672"/>
              <a:chExt cx="2025360" cy="1436595"/>
            </a:xfrm>
          </p:grpSpPr>
          <p:cxnSp>
            <p:nvCxnSpPr>
              <p:cNvPr id="23" name="Straight Arrow Connector 22">
                <a:extLst>
                  <a:ext uri="{FF2B5EF4-FFF2-40B4-BE49-F238E27FC236}">
                    <a16:creationId xmlns:a16="http://schemas.microsoft.com/office/drawing/2014/main" id="{17495D45-B20D-6B48-B4EC-98FB166D8D23}"/>
                  </a:ext>
                </a:extLst>
              </p:cNvPr>
              <p:cNvCxnSpPr>
                <a:cxnSpLocks/>
              </p:cNvCxnSpPr>
              <p:nvPr/>
            </p:nvCxnSpPr>
            <p:spPr>
              <a:xfrm>
                <a:off x="4192046" y="5183292"/>
                <a:ext cx="2025360"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87FBADCA-8067-4366-9207-5960DAC55459}"/>
                  </a:ext>
                </a:extLst>
              </p:cNvPr>
              <p:cNvGrpSpPr/>
              <p:nvPr/>
            </p:nvGrpSpPr>
            <p:grpSpPr>
              <a:xfrm>
                <a:off x="4326815" y="4794672"/>
                <a:ext cx="1608133" cy="1436595"/>
                <a:chOff x="4277387" y="4794672"/>
                <a:chExt cx="1608133" cy="1436595"/>
              </a:xfrm>
            </p:grpSpPr>
            <p:grpSp>
              <p:nvGrpSpPr>
                <p:cNvPr id="13" name="Group 12">
                  <a:extLst>
                    <a:ext uri="{FF2B5EF4-FFF2-40B4-BE49-F238E27FC236}">
                      <a16:creationId xmlns:a16="http://schemas.microsoft.com/office/drawing/2014/main" id="{CD49B1D6-056B-4614-A1D2-E952FF0BE2D7}"/>
                    </a:ext>
                  </a:extLst>
                </p:cNvPr>
                <p:cNvGrpSpPr/>
                <p:nvPr/>
              </p:nvGrpSpPr>
              <p:grpSpPr>
                <a:xfrm>
                  <a:off x="4692833" y="4794672"/>
                  <a:ext cx="777240" cy="777240"/>
                  <a:chOff x="4670565" y="4695491"/>
                  <a:chExt cx="777240" cy="777240"/>
                </a:xfrm>
              </p:grpSpPr>
              <p:sp>
                <p:nvSpPr>
                  <p:cNvPr id="9" name="Rectangle 8">
                    <a:extLst>
                      <a:ext uri="{FF2B5EF4-FFF2-40B4-BE49-F238E27FC236}">
                        <a16:creationId xmlns:a16="http://schemas.microsoft.com/office/drawing/2014/main" id="{F946062E-1398-4AE6-AB19-817FC8F4D66F}"/>
                      </a:ext>
                    </a:extLst>
                  </p:cNvPr>
                  <p:cNvSpPr/>
                  <p:nvPr/>
                </p:nvSpPr>
                <p:spPr>
                  <a:xfrm>
                    <a:off x="4670565" y="4695491"/>
                    <a:ext cx="777240" cy="7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Graphic 36">
                    <a:extLst>
                      <a:ext uri="{FF2B5EF4-FFF2-40B4-BE49-F238E27FC236}">
                        <a16:creationId xmlns:a16="http://schemas.microsoft.com/office/drawing/2014/main" id="{E2B5653E-B619-4D39-A6AF-8C662710352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1926" y="4756852"/>
                    <a:ext cx="654518" cy="654518"/>
                  </a:xfrm>
                  <a:prstGeom prst="rect">
                    <a:avLst/>
                  </a:prstGeom>
                </p:spPr>
              </p:pic>
            </p:grpSp>
            <p:sp>
              <p:nvSpPr>
                <p:cNvPr id="39" name="TextBox 38">
                  <a:extLst>
                    <a:ext uri="{FF2B5EF4-FFF2-40B4-BE49-F238E27FC236}">
                      <a16:creationId xmlns:a16="http://schemas.microsoft.com/office/drawing/2014/main" id="{B4DB580D-F136-487E-B759-84D514B4D849}"/>
                    </a:ext>
                  </a:extLst>
                </p:cNvPr>
                <p:cNvSpPr txBox="1"/>
                <p:nvPr/>
              </p:nvSpPr>
              <p:spPr>
                <a:xfrm>
                  <a:off x="4277387" y="5584936"/>
                  <a:ext cx="1608133"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Application</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grpSp>
        </p:grpSp>
        <p:cxnSp>
          <p:nvCxnSpPr>
            <p:cNvPr id="43" name="Straight Arrow Connector 42">
              <a:extLst>
                <a:ext uri="{FF2B5EF4-FFF2-40B4-BE49-F238E27FC236}">
                  <a16:creationId xmlns:a16="http://schemas.microsoft.com/office/drawing/2014/main" id="{3A786B02-F43F-420B-B7E3-8295FEECBB4F}"/>
                </a:ext>
              </a:extLst>
            </p:cNvPr>
            <p:cNvCxnSpPr>
              <a:cxnSpLocks/>
              <a:stCxn id="46" idx="2"/>
            </p:cNvCxnSpPr>
            <p:nvPr/>
          </p:nvCxnSpPr>
          <p:spPr>
            <a:xfrm>
              <a:off x="6789280" y="2925981"/>
              <a:ext cx="0" cy="1772624"/>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2D1FBE29-7F2C-4A07-B297-708107E4D3E3}"/>
                </a:ext>
              </a:extLst>
            </p:cNvPr>
            <p:cNvGrpSpPr/>
            <p:nvPr/>
          </p:nvGrpSpPr>
          <p:grpSpPr>
            <a:xfrm>
              <a:off x="5203749" y="1534879"/>
              <a:ext cx="3171061" cy="1391102"/>
              <a:chOff x="5203749" y="1819086"/>
              <a:chExt cx="3171061" cy="1391102"/>
            </a:xfrm>
          </p:grpSpPr>
          <p:pic>
            <p:nvPicPr>
              <p:cNvPr id="45" name="Graphic 44">
                <a:extLst>
                  <a:ext uri="{FF2B5EF4-FFF2-40B4-BE49-F238E27FC236}">
                    <a16:creationId xmlns:a16="http://schemas.microsoft.com/office/drawing/2014/main" id="{FE7111C1-495C-4C1F-BD6B-40304977170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23519" y="1819086"/>
                <a:ext cx="731520" cy="731520"/>
              </a:xfrm>
              <a:prstGeom prst="rect">
                <a:avLst/>
              </a:prstGeom>
            </p:spPr>
          </p:pic>
          <p:sp>
            <p:nvSpPr>
              <p:cNvPr id="46" name="TextBox 45">
                <a:extLst>
                  <a:ext uri="{FF2B5EF4-FFF2-40B4-BE49-F238E27FC236}">
                    <a16:creationId xmlns:a16="http://schemas.microsoft.com/office/drawing/2014/main" id="{B48D8AAB-91B5-4A2D-BF7E-A4512D3F2E9F}"/>
                  </a:ext>
                </a:extLst>
              </p:cNvPr>
              <p:cNvSpPr txBox="1"/>
              <p:nvPr/>
            </p:nvSpPr>
            <p:spPr>
              <a:xfrm>
                <a:off x="5203749" y="2563857"/>
                <a:ext cx="3171061"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Session state information</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stored in Amazon DynamoDB</a:t>
                </a:r>
              </a:p>
            </p:txBody>
          </p:sp>
        </p:grpSp>
        <p:grpSp>
          <p:nvGrpSpPr>
            <p:cNvPr id="41" name="Group 40">
              <a:extLst>
                <a:ext uri="{FF2B5EF4-FFF2-40B4-BE49-F238E27FC236}">
                  <a16:creationId xmlns:a16="http://schemas.microsoft.com/office/drawing/2014/main" id="{CA089E64-A6C5-463F-AFEC-8105F80AFDDC}"/>
                </a:ext>
              </a:extLst>
            </p:cNvPr>
            <p:cNvGrpSpPr/>
            <p:nvPr/>
          </p:nvGrpSpPr>
          <p:grpSpPr>
            <a:xfrm>
              <a:off x="4654460" y="3455268"/>
              <a:ext cx="4237197" cy="779524"/>
              <a:chOff x="4555605" y="3529410"/>
              <a:chExt cx="4237197" cy="779524"/>
            </a:xfrm>
          </p:grpSpPr>
          <p:pic>
            <p:nvPicPr>
              <p:cNvPr id="7" name="Picture 6">
                <a:extLst>
                  <a:ext uri="{FF2B5EF4-FFF2-40B4-BE49-F238E27FC236}">
                    <a16:creationId xmlns:a16="http://schemas.microsoft.com/office/drawing/2014/main" id="{0D665CB7-DCCA-C740-9819-31F32697E66F}"/>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4555605" y="3529410"/>
                <a:ext cx="779524" cy="779524"/>
              </a:xfrm>
              <a:prstGeom prst="rect">
                <a:avLst/>
              </a:prstGeom>
            </p:spPr>
          </p:pic>
          <p:sp>
            <p:nvSpPr>
              <p:cNvPr id="40" name="TextBox 39">
                <a:extLst>
                  <a:ext uri="{FF2B5EF4-FFF2-40B4-BE49-F238E27FC236}">
                    <a16:creationId xmlns:a16="http://schemas.microsoft.com/office/drawing/2014/main" id="{44001BF2-1CB3-42A5-9277-C0416F8C7BA4}"/>
                  </a:ext>
                </a:extLst>
              </p:cNvPr>
              <p:cNvSpPr txBox="1"/>
              <p:nvPr/>
            </p:nvSpPr>
            <p:spPr>
              <a:xfrm>
                <a:off x="5291522" y="3734506"/>
                <a:ext cx="3501280" cy="369332"/>
              </a:xfrm>
              <a:prstGeom prst="rect">
                <a:avLst/>
              </a:prstGeom>
              <a:solidFill>
                <a:schemeClr val="bg1"/>
              </a:solidFill>
            </p:spPr>
            <p:txBody>
              <a:bodyPr wrap="none" rtlCol="0">
                <a:spAutoFit/>
              </a:bodyPr>
              <a:lstStyle/>
              <a:p>
                <a:r>
                  <a:rPr lang="en-US"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Millisecond-scale response time</a:t>
                </a:r>
              </a:p>
            </p:txBody>
          </p:sp>
        </p:grpSp>
      </p:grpSp>
      <p:sp>
        <p:nvSpPr>
          <p:cNvPr id="3" name="Footer Placeholder 2">
            <a:extLst>
              <a:ext uri="{FF2B5EF4-FFF2-40B4-BE49-F238E27FC236}">
                <a16:creationId xmlns:a16="http://schemas.microsoft.com/office/drawing/2014/main" id="{E9140A9F-683F-4251-B82D-39914A8E384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2B47EF54-7BA0-4C17-BB05-AA8F972F3F5D}"/>
              </a:ext>
            </a:extLst>
          </p:cNvPr>
          <p:cNvSpPr>
            <a:spLocks noGrp="1"/>
          </p:cNvSpPr>
          <p:nvPr>
            <p:ph type="sldNum" sz="quarter" idx="12"/>
          </p:nvPr>
        </p:nvSpPr>
        <p:spPr/>
        <p:txBody>
          <a:bodyPr/>
          <a:lstStyle/>
          <a:p>
            <a:fld id="{B6A95138-A96E-2F42-A959-2EFD44FE4AB7}" type="slidenum">
              <a:rPr lang="en-US" smtClean="0"/>
              <a:pPr/>
              <a:t>41</a:t>
            </a:fld>
            <a:endParaRPr lang="en-US" dirty="0"/>
          </a:p>
        </p:txBody>
      </p:sp>
    </p:spTree>
    <p:custDataLst>
      <p:tags r:id="rId1"/>
    </p:custDataLst>
    <p:extLst>
      <p:ext uri="{BB962C8B-B14F-4D97-AF65-F5344CB8AC3E}">
        <p14:creationId xmlns:p14="http://schemas.microsoft.com/office/powerpoint/2010/main" val="84009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Amazon DynamoDB Accelerator</a:t>
            </a:r>
          </a:p>
        </p:txBody>
      </p:sp>
      <p:grpSp>
        <p:nvGrpSpPr>
          <p:cNvPr id="5" name="Group 4">
            <a:extLst>
              <a:ext uri="{FF2B5EF4-FFF2-40B4-BE49-F238E27FC236}">
                <a16:creationId xmlns:a16="http://schemas.microsoft.com/office/drawing/2014/main" id="{3AD85A1D-DAF5-415C-B04A-EE36BF5A44F8}"/>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pic>
          <p:nvPicPr>
            <p:cNvPr id="13" name="Graphic 12">
              <a:extLst>
                <a:ext uri="{FF2B5EF4-FFF2-40B4-BE49-F238E27FC236}">
                  <a16:creationId xmlns:a16="http://schemas.microsoft.com/office/drawing/2014/main" id="{448854EF-9D5F-4ECB-A942-2F8EE7DD2F2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9971" y="2786907"/>
              <a:ext cx="1371600" cy="1371600"/>
            </a:xfrm>
            <a:prstGeom prst="rect">
              <a:avLst/>
            </a:prstGeom>
          </p:spPr>
        </p:pic>
        <p:sp>
          <p:nvSpPr>
            <p:cNvPr id="9" name="TextBox 8">
              <a:extLst>
                <a:ext uri="{FF2B5EF4-FFF2-40B4-BE49-F238E27FC236}">
                  <a16:creationId xmlns:a16="http://schemas.microsoft.com/office/drawing/2014/main" id="{E5C113A1-0A73-2B4C-93ED-26B13F108BA4}"/>
                </a:ext>
              </a:extLst>
            </p:cNvPr>
            <p:cNvSpPr txBox="1"/>
            <p:nvPr/>
          </p:nvSpPr>
          <p:spPr>
            <a:xfrm>
              <a:off x="877158" y="4459864"/>
              <a:ext cx="2477230" cy="1200329"/>
            </a:xfrm>
            <a:prstGeom prst="rect">
              <a:avLst/>
            </a:prstGeom>
            <a:noFill/>
          </p:spPr>
          <p:txBody>
            <a:bodyPr wrap="square" rtlCol="0">
              <a:spAutoFit/>
            </a:bodyPr>
            <a:lstStyle/>
            <a:p>
              <a:pPr algn="ctr"/>
              <a:r>
                <a:rPr lang="en-US"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DynamoDB Accelerator</a:t>
              </a:r>
            </a:p>
          </p:txBody>
        </p:sp>
        <p:sp>
          <p:nvSpPr>
            <p:cNvPr id="11" name="Rectangle 10">
              <a:extLst>
                <a:ext uri="{FF2B5EF4-FFF2-40B4-BE49-F238E27FC236}">
                  <a16:creationId xmlns:a16="http://schemas.microsoft.com/office/drawing/2014/main" id="{3A1C7D78-EB85-9C42-9F2B-A532D5FE6D7A}"/>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Content Placeholder 5">
            <a:extLst>
              <a:ext uri="{FF2B5EF4-FFF2-40B4-BE49-F238E27FC236}">
                <a16:creationId xmlns:a16="http://schemas.microsoft.com/office/drawing/2014/main" id="{39B8D529-620C-4082-A60F-A021CEC0DC5F}"/>
              </a:ext>
            </a:extLst>
          </p:cNvPr>
          <p:cNvSpPr>
            <a:spLocks noGrp="1"/>
          </p:cNvSpPr>
          <p:nvPr>
            <p:ph idx="13"/>
          </p:nvPr>
        </p:nvSpPr>
        <p:spPr>
          <a:xfrm>
            <a:off x="3907487" y="1916492"/>
            <a:ext cx="8127994" cy="4045058"/>
          </a:xfrm>
        </p:spPr>
        <p:txBody>
          <a:bodyPr/>
          <a:lstStyle/>
          <a:p>
            <a:pPr marL="0" indent="0">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Fully managed, highly available, in-memory cache </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for DynamoDB</a:t>
            </a:r>
            <a:br>
              <a:rPr lang="en-US" sz="2400" dirty="0">
                <a:latin typeface="Amazon Ember" panose="020B0603020204020204" pitchFamily="34" charset="0"/>
                <a:ea typeface="Amazon Ember" panose="020B0603020204020204" pitchFamily="34" charset="0"/>
                <a:cs typeface="Amazon Ember" panose="020B0603020204020204" pitchFamily="34" charset="0"/>
              </a:rPr>
            </a:b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r>
              <a:rPr lang="en-US" sz="2000" dirty="0"/>
              <a:t>Extreme performance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microsecond</a:t>
            </a:r>
            <a:r>
              <a:rPr lang="en-US" sz="2000" dirty="0"/>
              <a:t>-scale response time)</a:t>
            </a:r>
          </a:p>
          <a:p>
            <a:r>
              <a:rPr lang="en-US" sz="2000" dirty="0"/>
              <a:t>Highly scalable</a:t>
            </a:r>
          </a:p>
          <a:p>
            <a:r>
              <a:rPr lang="en-US" sz="2000" dirty="0"/>
              <a:t>Fully managed</a:t>
            </a:r>
          </a:p>
          <a:p>
            <a:r>
              <a:rPr lang="en-US" sz="2000" dirty="0"/>
              <a:t>Integrated with DynamoDB</a:t>
            </a:r>
          </a:p>
          <a:p>
            <a:r>
              <a:rPr lang="en-US" sz="2000" dirty="0"/>
              <a:t>Flexible</a:t>
            </a:r>
          </a:p>
          <a:p>
            <a:r>
              <a:rPr lang="en-US" sz="2000" dirty="0"/>
              <a:t>Secure</a:t>
            </a:r>
            <a:endParaRPr lang="en-US" sz="2400" dirty="0"/>
          </a:p>
        </p:txBody>
      </p:sp>
      <p:sp>
        <p:nvSpPr>
          <p:cNvPr id="3" name="Footer Placeholder 2">
            <a:extLst>
              <a:ext uri="{FF2B5EF4-FFF2-40B4-BE49-F238E27FC236}">
                <a16:creationId xmlns:a16="http://schemas.microsoft.com/office/drawing/2014/main" id="{888E80FC-156B-49E9-81F8-B655B99813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1A1FAB70-7D1D-437D-8788-16E8F45D8BB7}"/>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559558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13-71C5-D646-950E-9393127B6C5E}"/>
              </a:ext>
            </a:extLst>
          </p:cNvPr>
          <p:cNvSpPr>
            <a:spLocks noGrp="1"/>
          </p:cNvSpPr>
          <p:nvPr>
            <p:ph type="title"/>
          </p:nvPr>
        </p:nvSpPr>
        <p:spPr/>
        <p:txBody>
          <a:bodyPr/>
          <a:lstStyle/>
          <a:p>
            <a:r>
              <a:rPr lang="en-US" sz="3600" dirty="0"/>
              <a:t>Using DynamoDB with DAX to accelerate response time</a:t>
            </a:r>
          </a:p>
        </p:txBody>
      </p:sp>
      <p:grpSp>
        <p:nvGrpSpPr>
          <p:cNvPr id="6" name="Group 5" descr="architecture diagram in which using amazon dynamodb with dax results in a millisecond-scale response time.">
            <a:extLst>
              <a:ext uri="{FF2B5EF4-FFF2-40B4-BE49-F238E27FC236}">
                <a16:creationId xmlns:a16="http://schemas.microsoft.com/office/drawing/2014/main" id="{8E56EA80-4170-41CC-B197-3487FD2809BA}"/>
              </a:ext>
            </a:extLst>
          </p:cNvPr>
          <p:cNvGrpSpPr/>
          <p:nvPr/>
        </p:nvGrpSpPr>
        <p:grpSpPr>
          <a:xfrm>
            <a:off x="1904279" y="1534879"/>
            <a:ext cx="10078328" cy="4696388"/>
            <a:chOff x="1904279" y="1534879"/>
            <a:chExt cx="10078328" cy="4696388"/>
          </a:xfrm>
        </p:grpSpPr>
        <p:grpSp>
          <p:nvGrpSpPr>
            <p:cNvPr id="9" name="Group 8">
              <a:extLst>
                <a:ext uri="{FF2B5EF4-FFF2-40B4-BE49-F238E27FC236}">
                  <a16:creationId xmlns:a16="http://schemas.microsoft.com/office/drawing/2014/main" id="{03C58880-3FD1-415E-A407-7585ACBEB04B}"/>
                </a:ext>
              </a:extLst>
            </p:cNvPr>
            <p:cNvGrpSpPr/>
            <p:nvPr/>
          </p:nvGrpSpPr>
          <p:grpSpPr>
            <a:xfrm>
              <a:off x="7777002" y="3307718"/>
              <a:ext cx="4205605" cy="537363"/>
              <a:chOff x="7764645" y="3595713"/>
              <a:chExt cx="4205605" cy="537363"/>
            </a:xfrm>
          </p:grpSpPr>
          <p:sp>
            <p:nvSpPr>
              <p:cNvPr id="24" name="TextBox 23">
                <a:extLst>
                  <a:ext uri="{FF2B5EF4-FFF2-40B4-BE49-F238E27FC236}">
                    <a16:creationId xmlns:a16="http://schemas.microsoft.com/office/drawing/2014/main" id="{12D1A45C-A77A-0F49-9E1F-B51FDE8994C2}"/>
                  </a:ext>
                </a:extLst>
              </p:cNvPr>
              <p:cNvSpPr txBox="1"/>
              <p:nvPr/>
            </p:nvSpPr>
            <p:spPr>
              <a:xfrm>
                <a:off x="8221210" y="3681514"/>
                <a:ext cx="3749040" cy="365760"/>
              </a:xfrm>
              <a:prstGeom prst="rect">
                <a:avLst/>
              </a:prstGeom>
              <a:noFill/>
            </p:spPr>
            <p:txBody>
              <a:bodyPr wrap="square" rtlCol="0">
                <a:spAutoFit/>
              </a:bodyPr>
              <a:lstStyle/>
              <a:p>
                <a:pPr algn="ctr"/>
                <a:r>
                  <a:rPr lang="en-US"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Microsecond-scale response time</a:t>
                </a:r>
              </a:p>
            </p:txBody>
          </p:sp>
          <p:pic>
            <p:nvPicPr>
              <p:cNvPr id="7" name="Picture 6">
                <a:extLst>
                  <a:ext uri="{FF2B5EF4-FFF2-40B4-BE49-F238E27FC236}">
                    <a16:creationId xmlns:a16="http://schemas.microsoft.com/office/drawing/2014/main" id="{98B1AEFA-6AB4-FB42-98EC-37F739ABD30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764645" y="3595713"/>
                <a:ext cx="537363" cy="537363"/>
              </a:xfrm>
              <a:prstGeom prst="rect">
                <a:avLst/>
              </a:prstGeom>
              <a:solidFill>
                <a:schemeClr val="bg1"/>
              </a:solidFill>
            </p:spPr>
          </p:pic>
        </p:grpSp>
        <p:pic>
          <p:nvPicPr>
            <p:cNvPr id="27" name="Graphic 26">
              <a:extLst>
                <a:ext uri="{FF2B5EF4-FFF2-40B4-BE49-F238E27FC236}">
                  <a16:creationId xmlns:a16="http://schemas.microsoft.com/office/drawing/2014/main" id="{8F5A7AC9-5809-4DE1-8907-43E67FB813B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4279" y="4863252"/>
              <a:ext cx="640080" cy="640080"/>
            </a:xfrm>
            <a:prstGeom prst="rect">
              <a:avLst/>
            </a:prstGeom>
          </p:spPr>
        </p:pic>
        <p:cxnSp>
          <p:nvCxnSpPr>
            <p:cNvPr id="28" name="Straight Arrow Connector 27">
              <a:extLst>
                <a:ext uri="{FF2B5EF4-FFF2-40B4-BE49-F238E27FC236}">
                  <a16:creationId xmlns:a16="http://schemas.microsoft.com/office/drawing/2014/main" id="{5A22FD60-6DCE-412B-B674-3B72B4CE9CF6}"/>
                </a:ext>
              </a:extLst>
            </p:cNvPr>
            <p:cNvCxnSpPr>
              <a:cxnSpLocks/>
              <a:stCxn id="54" idx="2"/>
            </p:cNvCxnSpPr>
            <p:nvPr/>
          </p:nvCxnSpPr>
          <p:spPr>
            <a:xfrm>
              <a:off x="6789280" y="2925981"/>
              <a:ext cx="0" cy="1772624"/>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75E81B9-F7A8-448F-A2BD-5194CEE4E181}"/>
                </a:ext>
              </a:extLst>
            </p:cNvPr>
            <p:cNvCxnSpPr>
              <a:cxnSpLocks/>
            </p:cNvCxnSpPr>
            <p:nvPr/>
          </p:nvCxnSpPr>
          <p:spPr>
            <a:xfrm>
              <a:off x="2664610" y="5183292"/>
              <a:ext cx="592493"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F84963B-E432-4E1C-80D6-A6DC555833D4}"/>
                </a:ext>
              </a:extLst>
            </p:cNvPr>
            <p:cNvCxnSpPr>
              <a:cxnSpLocks/>
            </p:cNvCxnSpPr>
            <p:nvPr/>
          </p:nvCxnSpPr>
          <p:spPr>
            <a:xfrm>
              <a:off x="7462115" y="5183292"/>
              <a:ext cx="1215997"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8FDD1644-E97E-4B92-AF6B-D971DD469A82}"/>
                </a:ext>
              </a:extLst>
            </p:cNvPr>
            <p:cNvGrpSpPr/>
            <p:nvPr/>
          </p:nvGrpSpPr>
          <p:grpSpPr>
            <a:xfrm>
              <a:off x="3074159" y="4817532"/>
              <a:ext cx="1314784" cy="1413735"/>
              <a:chOff x="3074159" y="4817532"/>
              <a:chExt cx="1314784" cy="1413735"/>
            </a:xfrm>
          </p:grpSpPr>
          <p:pic>
            <p:nvPicPr>
              <p:cNvPr id="59" name="Graphic 58">
                <a:extLst>
                  <a:ext uri="{FF2B5EF4-FFF2-40B4-BE49-F238E27FC236}">
                    <a16:creationId xmlns:a16="http://schemas.microsoft.com/office/drawing/2014/main" id="{08CC3F89-D3D7-4A30-8484-78A2A62AB4AC}"/>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791" y="4817532"/>
                <a:ext cx="731520" cy="731520"/>
              </a:xfrm>
              <a:prstGeom prst="rect">
                <a:avLst/>
              </a:prstGeom>
            </p:spPr>
          </p:pic>
          <p:sp>
            <p:nvSpPr>
              <p:cNvPr id="60" name="TextBox 59">
                <a:extLst>
                  <a:ext uri="{FF2B5EF4-FFF2-40B4-BE49-F238E27FC236}">
                    <a16:creationId xmlns:a16="http://schemas.microsoft.com/office/drawing/2014/main" id="{30BE9C4C-ACDD-48F5-A324-F2C462886237}"/>
                  </a:ext>
                </a:extLst>
              </p:cNvPr>
              <p:cNvSpPr txBox="1"/>
              <p:nvPr/>
            </p:nvSpPr>
            <p:spPr>
              <a:xfrm>
                <a:off x="3074159" y="5584936"/>
                <a:ext cx="1314784"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grpSp>
        <p:grpSp>
          <p:nvGrpSpPr>
            <p:cNvPr id="40" name="Group 39">
              <a:extLst>
                <a:ext uri="{FF2B5EF4-FFF2-40B4-BE49-F238E27FC236}">
                  <a16:creationId xmlns:a16="http://schemas.microsoft.com/office/drawing/2014/main" id="{79573EFC-6094-4E7B-B916-C5712C82FD6F}"/>
                </a:ext>
              </a:extLst>
            </p:cNvPr>
            <p:cNvGrpSpPr/>
            <p:nvPr/>
          </p:nvGrpSpPr>
          <p:grpSpPr>
            <a:xfrm>
              <a:off x="6446431" y="4771812"/>
              <a:ext cx="893193" cy="1459455"/>
              <a:chOff x="6322861" y="4771812"/>
              <a:chExt cx="893193" cy="1459455"/>
            </a:xfrm>
          </p:grpSpPr>
          <p:pic>
            <p:nvPicPr>
              <p:cNvPr id="57" name="Graphic 56">
                <a:extLst>
                  <a:ext uri="{FF2B5EF4-FFF2-40B4-BE49-F238E27FC236}">
                    <a16:creationId xmlns:a16="http://schemas.microsoft.com/office/drawing/2014/main" id="{B9980018-DDB5-4074-96D5-D59CCE537A8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7977" y="4771812"/>
                <a:ext cx="822960" cy="822960"/>
              </a:xfrm>
              <a:prstGeom prst="rect">
                <a:avLst/>
              </a:prstGeom>
            </p:spPr>
          </p:pic>
          <p:sp>
            <p:nvSpPr>
              <p:cNvPr id="58" name="TextBox 57">
                <a:extLst>
                  <a:ext uri="{FF2B5EF4-FFF2-40B4-BE49-F238E27FC236}">
                    <a16:creationId xmlns:a16="http://schemas.microsoft.com/office/drawing/2014/main" id="{9C788B4F-6CE1-4616-9FD7-B7CB01DAA264}"/>
                  </a:ext>
                </a:extLst>
              </p:cNvPr>
              <p:cNvSpPr txBox="1"/>
              <p:nvPr/>
            </p:nvSpPr>
            <p:spPr>
              <a:xfrm>
                <a:off x="6322861" y="5584936"/>
                <a:ext cx="893193"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Web</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servers</a:t>
                </a:r>
              </a:p>
            </p:txBody>
          </p:sp>
        </p:grpSp>
        <p:grpSp>
          <p:nvGrpSpPr>
            <p:cNvPr id="41" name="Group 40">
              <a:extLst>
                <a:ext uri="{FF2B5EF4-FFF2-40B4-BE49-F238E27FC236}">
                  <a16:creationId xmlns:a16="http://schemas.microsoft.com/office/drawing/2014/main" id="{1B33A9F6-346E-42A6-9A75-F97FBFCCFECD}"/>
                </a:ext>
              </a:extLst>
            </p:cNvPr>
            <p:cNvGrpSpPr/>
            <p:nvPr/>
          </p:nvGrpSpPr>
          <p:grpSpPr>
            <a:xfrm>
              <a:off x="8815685" y="4771812"/>
              <a:ext cx="893193" cy="1459455"/>
              <a:chOff x="8815685" y="4771812"/>
              <a:chExt cx="893193" cy="1459455"/>
            </a:xfrm>
          </p:grpSpPr>
          <p:pic>
            <p:nvPicPr>
              <p:cNvPr id="55" name="Graphic 54">
                <a:extLst>
                  <a:ext uri="{FF2B5EF4-FFF2-40B4-BE49-F238E27FC236}">
                    <a16:creationId xmlns:a16="http://schemas.microsoft.com/office/drawing/2014/main" id="{D7A21BC2-32DC-466B-BAA3-8FAD04006BF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0801" y="4771812"/>
                <a:ext cx="822960" cy="822960"/>
              </a:xfrm>
              <a:prstGeom prst="rect">
                <a:avLst/>
              </a:prstGeom>
            </p:spPr>
          </p:pic>
          <p:sp>
            <p:nvSpPr>
              <p:cNvPr id="56" name="TextBox 55">
                <a:extLst>
                  <a:ext uri="{FF2B5EF4-FFF2-40B4-BE49-F238E27FC236}">
                    <a16:creationId xmlns:a16="http://schemas.microsoft.com/office/drawing/2014/main" id="{AE21E716-1C16-4136-A91B-74487F79DB11}"/>
                  </a:ext>
                </a:extLst>
              </p:cNvPr>
              <p:cNvSpPr txBox="1"/>
              <p:nvPr/>
            </p:nvSpPr>
            <p:spPr>
              <a:xfrm>
                <a:off x="8815685" y="5584936"/>
                <a:ext cx="893193"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Game</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servers</a:t>
                </a:r>
              </a:p>
            </p:txBody>
          </p:sp>
        </p:grpSp>
        <p:grpSp>
          <p:nvGrpSpPr>
            <p:cNvPr id="42" name="Group 41">
              <a:extLst>
                <a:ext uri="{FF2B5EF4-FFF2-40B4-BE49-F238E27FC236}">
                  <a16:creationId xmlns:a16="http://schemas.microsoft.com/office/drawing/2014/main" id="{575A7A3C-7CED-43E1-9542-B4BA4B100BEA}"/>
                </a:ext>
              </a:extLst>
            </p:cNvPr>
            <p:cNvGrpSpPr/>
            <p:nvPr/>
          </p:nvGrpSpPr>
          <p:grpSpPr>
            <a:xfrm>
              <a:off x="5203749" y="1534879"/>
              <a:ext cx="3171061" cy="1391102"/>
              <a:chOff x="5203749" y="1819086"/>
              <a:chExt cx="3171061" cy="1391102"/>
            </a:xfrm>
          </p:grpSpPr>
          <p:pic>
            <p:nvPicPr>
              <p:cNvPr id="53" name="Graphic 52">
                <a:extLst>
                  <a:ext uri="{FF2B5EF4-FFF2-40B4-BE49-F238E27FC236}">
                    <a16:creationId xmlns:a16="http://schemas.microsoft.com/office/drawing/2014/main" id="{66E1B8CB-3678-436D-97D2-3FD8FFD2BB3F}"/>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23519" y="1819086"/>
                <a:ext cx="731520" cy="731520"/>
              </a:xfrm>
              <a:prstGeom prst="rect">
                <a:avLst/>
              </a:prstGeom>
            </p:spPr>
          </p:pic>
          <p:sp>
            <p:nvSpPr>
              <p:cNvPr id="54" name="TextBox 53">
                <a:extLst>
                  <a:ext uri="{FF2B5EF4-FFF2-40B4-BE49-F238E27FC236}">
                    <a16:creationId xmlns:a16="http://schemas.microsoft.com/office/drawing/2014/main" id="{7DD99A5E-8163-40DD-B112-BFFFC94E700A}"/>
                  </a:ext>
                </a:extLst>
              </p:cNvPr>
              <p:cNvSpPr txBox="1"/>
              <p:nvPr/>
            </p:nvSpPr>
            <p:spPr>
              <a:xfrm>
                <a:off x="5203749" y="2563857"/>
                <a:ext cx="3171061"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Session state information</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stored in Amazon DynamoDB</a:t>
                </a:r>
              </a:p>
            </p:txBody>
          </p:sp>
        </p:grpSp>
        <p:grpSp>
          <p:nvGrpSpPr>
            <p:cNvPr id="43" name="Group 42">
              <a:extLst>
                <a:ext uri="{FF2B5EF4-FFF2-40B4-BE49-F238E27FC236}">
                  <a16:creationId xmlns:a16="http://schemas.microsoft.com/office/drawing/2014/main" id="{013ADC95-9D8A-4FB8-9CAF-D5EDBAE78520}"/>
                </a:ext>
              </a:extLst>
            </p:cNvPr>
            <p:cNvGrpSpPr/>
            <p:nvPr/>
          </p:nvGrpSpPr>
          <p:grpSpPr>
            <a:xfrm>
              <a:off x="4315616" y="4794672"/>
              <a:ext cx="2025360" cy="1436595"/>
              <a:chOff x="4192046" y="4794672"/>
              <a:chExt cx="2025360" cy="1436595"/>
            </a:xfrm>
          </p:grpSpPr>
          <p:cxnSp>
            <p:nvCxnSpPr>
              <p:cNvPr id="47" name="Straight Arrow Connector 46">
                <a:extLst>
                  <a:ext uri="{FF2B5EF4-FFF2-40B4-BE49-F238E27FC236}">
                    <a16:creationId xmlns:a16="http://schemas.microsoft.com/office/drawing/2014/main" id="{8D0B06EB-0E56-488A-BA1B-D8A4A7B6D956}"/>
                  </a:ext>
                </a:extLst>
              </p:cNvPr>
              <p:cNvCxnSpPr>
                <a:cxnSpLocks/>
              </p:cNvCxnSpPr>
              <p:nvPr/>
            </p:nvCxnSpPr>
            <p:spPr>
              <a:xfrm>
                <a:off x="4192046" y="5183292"/>
                <a:ext cx="2025360" cy="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CB2E029-822A-4EF9-BC72-4F90382E9403}"/>
                  </a:ext>
                </a:extLst>
              </p:cNvPr>
              <p:cNvGrpSpPr/>
              <p:nvPr/>
            </p:nvGrpSpPr>
            <p:grpSpPr>
              <a:xfrm>
                <a:off x="4326815" y="4794672"/>
                <a:ext cx="1608133" cy="1436595"/>
                <a:chOff x="4277387" y="4794672"/>
                <a:chExt cx="1608133" cy="1436595"/>
              </a:xfrm>
            </p:grpSpPr>
            <p:grpSp>
              <p:nvGrpSpPr>
                <p:cNvPr id="49" name="Group 48">
                  <a:extLst>
                    <a:ext uri="{FF2B5EF4-FFF2-40B4-BE49-F238E27FC236}">
                      <a16:creationId xmlns:a16="http://schemas.microsoft.com/office/drawing/2014/main" id="{2CC9C366-D093-4CA7-B194-526E841FD8F9}"/>
                    </a:ext>
                  </a:extLst>
                </p:cNvPr>
                <p:cNvGrpSpPr/>
                <p:nvPr/>
              </p:nvGrpSpPr>
              <p:grpSpPr>
                <a:xfrm>
                  <a:off x="4692833" y="4794672"/>
                  <a:ext cx="777240" cy="777240"/>
                  <a:chOff x="4670565" y="4695491"/>
                  <a:chExt cx="777240" cy="777240"/>
                </a:xfrm>
              </p:grpSpPr>
              <p:sp>
                <p:nvSpPr>
                  <p:cNvPr id="51" name="Rectangle 50">
                    <a:extLst>
                      <a:ext uri="{FF2B5EF4-FFF2-40B4-BE49-F238E27FC236}">
                        <a16:creationId xmlns:a16="http://schemas.microsoft.com/office/drawing/2014/main" id="{F3ADF953-8B9F-4364-A5E5-8DE5ADF9FEE1}"/>
                      </a:ext>
                    </a:extLst>
                  </p:cNvPr>
                  <p:cNvSpPr/>
                  <p:nvPr/>
                </p:nvSpPr>
                <p:spPr>
                  <a:xfrm>
                    <a:off x="4670565" y="4695491"/>
                    <a:ext cx="777240" cy="7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Graphic 51">
                    <a:extLst>
                      <a:ext uri="{FF2B5EF4-FFF2-40B4-BE49-F238E27FC236}">
                        <a16:creationId xmlns:a16="http://schemas.microsoft.com/office/drawing/2014/main" id="{4B9A2054-3C4D-4BE4-9348-CCBF640A129C}"/>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31926" y="4756852"/>
                    <a:ext cx="654518" cy="654518"/>
                  </a:xfrm>
                  <a:prstGeom prst="rect">
                    <a:avLst/>
                  </a:prstGeom>
                </p:spPr>
              </p:pic>
            </p:grpSp>
            <p:sp>
              <p:nvSpPr>
                <p:cNvPr id="50" name="TextBox 49">
                  <a:extLst>
                    <a:ext uri="{FF2B5EF4-FFF2-40B4-BE49-F238E27FC236}">
                      <a16:creationId xmlns:a16="http://schemas.microsoft.com/office/drawing/2014/main" id="{F1DBFF8A-DBE0-42A7-B50B-73C716CA32DA}"/>
                    </a:ext>
                  </a:extLst>
                </p:cNvPr>
                <p:cNvSpPr txBox="1"/>
                <p:nvPr/>
              </p:nvSpPr>
              <p:spPr>
                <a:xfrm>
                  <a:off x="4277387" y="5584936"/>
                  <a:ext cx="1608133"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Application</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grpSp>
        </p:grpSp>
        <p:grpSp>
          <p:nvGrpSpPr>
            <p:cNvPr id="17" name="Group 16">
              <a:extLst>
                <a:ext uri="{FF2B5EF4-FFF2-40B4-BE49-F238E27FC236}">
                  <a16:creationId xmlns:a16="http://schemas.microsoft.com/office/drawing/2014/main" id="{E281ED2B-098D-4704-A3B2-313C052B6C2A}"/>
                </a:ext>
              </a:extLst>
            </p:cNvPr>
            <p:cNvGrpSpPr/>
            <p:nvPr/>
          </p:nvGrpSpPr>
          <p:grpSpPr>
            <a:xfrm>
              <a:off x="6450811" y="3233499"/>
              <a:ext cx="685800" cy="1053760"/>
              <a:chOff x="6438454" y="3443568"/>
              <a:chExt cx="685800" cy="1053760"/>
            </a:xfrm>
          </p:grpSpPr>
          <p:grpSp>
            <p:nvGrpSpPr>
              <p:cNvPr id="8" name="Group 7">
                <a:extLst>
                  <a:ext uri="{FF2B5EF4-FFF2-40B4-BE49-F238E27FC236}">
                    <a16:creationId xmlns:a16="http://schemas.microsoft.com/office/drawing/2014/main" id="{2056EBAB-115E-4021-A7AE-69C5668712CD}"/>
                  </a:ext>
                </a:extLst>
              </p:cNvPr>
              <p:cNvGrpSpPr/>
              <p:nvPr/>
            </p:nvGrpSpPr>
            <p:grpSpPr>
              <a:xfrm>
                <a:off x="6438454" y="3443568"/>
                <a:ext cx="685800" cy="685800"/>
                <a:chOff x="6415514" y="3492996"/>
                <a:chExt cx="685800" cy="685800"/>
              </a:xfrm>
            </p:grpSpPr>
            <p:sp>
              <p:nvSpPr>
                <p:cNvPr id="5" name="Rectangle 4">
                  <a:extLst>
                    <a:ext uri="{FF2B5EF4-FFF2-40B4-BE49-F238E27FC236}">
                      <a16:creationId xmlns:a16="http://schemas.microsoft.com/office/drawing/2014/main" id="{0E3F24A6-F1AF-4968-9908-F9183F752821}"/>
                    </a:ext>
                  </a:extLst>
                </p:cNvPr>
                <p:cNvSpPr/>
                <p:nvPr/>
              </p:nvSpPr>
              <p:spPr>
                <a:xfrm>
                  <a:off x="6415514" y="3492996"/>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Graphic 36">
                  <a:extLst>
                    <a:ext uri="{FF2B5EF4-FFF2-40B4-BE49-F238E27FC236}">
                      <a16:creationId xmlns:a16="http://schemas.microsoft.com/office/drawing/2014/main" id="{75CB538A-211E-4E47-9A5D-F0E30ED4B391}"/>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38374" y="3515856"/>
                  <a:ext cx="640080" cy="640080"/>
                </a:xfrm>
                <a:prstGeom prst="rect">
                  <a:avLst/>
                </a:prstGeom>
              </p:spPr>
            </p:pic>
          </p:grpSp>
          <p:sp>
            <p:nvSpPr>
              <p:cNvPr id="13" name="TextBox 12">
                <a:extLst>
                  <a:ext uri="{FF2B5EF4-FFF2-40B4-BE49-F238E27FC236}">
                    <a16:creationId xmlns:a16="http://schemas.microsoft.com/office/drawing/2014/main" id="{35764A1F-F353-4DA5-8995-FB19B31A80F6}"/>
                  </a:ext>
                </a:extLst>
              </p:cNvPr>
              <p:cNvSpPr txBox="1"/>
              <p:nvPr/>
            </p:nvSpPr>
            <p:spPr>
              <a:xfrm>
                <a:off x="6471814" y="4127996"/>
                <a:ext cx="619080" cy="369332"/>
              </a:xfrm>
              <a:prstGeom prst="rect">
                <a:avLst/>
              </a:prstGeom>
              <a:solidFill>
                <a:schemeClr val="bg1"/>
              </a:solid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DAX</a:t>
                </a:r>
              </a:p>
            </p:txBody>
          </p:sp>
        </p:grpSp>
      </p:grpSp>
      <p:sp>
        <p:nvSpPr>
          <p:cNvPr id="3" name="Footer Placeholder 2">
            <a:extLst>
              <a:ext uri="{FF2B5EF4-FFF2-40B4-BE49-F238E27FC236}">
                <a16:creationId xmlns:a16="http://schemas.microsoft.com/office/drawing/2014/main" id="{A5B3A684-B742-424B-97C8-BE6BF136FAA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3D20365C-5D8E-44EA-929A-3D5C284A9887}"/>
              </a:ext>
            </a:extLst>
          </p:cNvPr>
          <p:cNvSpPr>
            <a:spLocks noGrp="1"/>
          </p:cNvSpPr>
          <p:nvPr>
            <p:ph type="sldNum" sz="quarter" idx="12"/>
          </p:nvPr>
        </p:nvSpPr>
        <p:spPr/>
        <p:txBody>
          <a:bodyPr/>
          <a:lstStyle/>
          <a:p>
            <a:fld id="{B6A95138-A96E-2F42-A959-2EFD44FE4AB7}" type="slidenum">
              <a:rPr lang="en-US" smtClean="0"/>
              <a:pPr/>
              <a:t>43</a:t>
            </a:fld>
            <a:endParaRPr lang="en-US" dirty="0"/>
          </a:p>
        </p:txBody>
      </p:sp>
    </p:spTree>
    <p:custDataLst>
      <p:tags r:id="rId1"/>
    </p:custDataLst>
    <p:extLst>
      <p:ext uri="{BB962C8B-B14F-4D97-AF65-F5344CB8AC3E}">
        <p14:creationId xmlns:p14="http://schemas.microsoft.com/office/powerpoint/2010/main" val="1589499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or side caches</a:t>
            </a:r>
          </a:p>
        </p:txBody>
      </p:sp>
      <p:grpSp>
        <p:nvGrpSpPr>
          <p:cNvPr id="10" name="Group 9" descr="an application first tries to read from side cache. if key-value pair is not found, then application reads from database and writes to cache.">
            <a:extLst>
              <a:ext uri="{FF2B5EF4-FFF2-40B4-BE49-F238E27FC236}">
                <a16:creationId xmlns:a16="http://schemas.microsoft.com/office/drawing/2014/main" id="{D1EC1EC9-6D86-42E5-A432-367B9CCDB82F}"/>
              </a:ext>
            </a:extLst>
          </p:cNvPr>
          <p:cNvGrpSpPr/>
          <p:nvPr/>
        </p:nvGrpSpPr>
        <p:grpSpPr>
          <a:xfrm>
            <a:off x="447276" y="1497228"/>
            <a:ext cx="11297449" cy="4674359"/>
            <a:chOff x="419100" y="1497228"/>
            <a:chExt cx="11297449" cy="4674359"/>
          </a:xfrm>
        </p:grpSpPr>
        <p:pic>
          <p:nvPicPr>
            <p:cNvPr id="18" name="Picture 1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51" y="1497228"/>
              <a:ext cx="4674359" cy="4674359"/>
            </a:xfrm>
            <a:prstGeom prst="rect">
              <a:avLst/>
            </a:prstGeom>
          </p:spPr>
        </p:pic>
        <p:sp>
          <p:nvSpPr>
            <p:cNvPr id="29" name="Rounded Rectangle 28"/>
            <p:cNvSpPr/>
            <p:nvPr/>
          </p:nvSpPr>
          <p:spPr>
            <a:xfrm>
              <a:off x="6607390" y="1497228"/>
              <a:ext cx="1551925" cy="1797366"/>
            </a:xfrm>
            <a:prstGeom prst="roundRect">
              <a:avLst/>
            </a:prstGeom>
            <a:solidFill>
              <a:srgbClr val="CBD5E9"/>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Cache</a:t>
              </a:r>
            </a:p>
          </p:txBody>
        </p:sp>
        <p:grpSp>
          <p:nvGrpSpPr>
            <p:cNvPr id="8" name="Group 7">
              <a:extLst>
                <a:ext uri="{FF2B5EF4-FFF2-40B4-BE49-F238E27FC236}">
                  <a16:creationId xmlns:a16="http://schemas.microsoft.com/office/drawing/2014/main" id="{3B2E8749-11ED-4FCC-9C61-8E64293FF417}"/>
                </a:ext>
              </a:extLst>
            </p:cNvPr>
            <p:cNvGrpSpPr/>
            <p:nvPr/>
          </p:nvGrpSpPr>
          <p:grpSpPr>
            <a:xfrm>
              <a:off x="4676009" y="3067786"/>
              <a:ext cx="1691542" cy="572727"/>
              <a:chOff x="4676009" y="3067786"/>
              <a:chExt cx="1691542" cy="572727"/>
            </a:xfrm>
          </p:grpSpPr>
          <p:sp>
            <p:nvSpPr>
              <p:cNvPr id="33" name="TextBox 32"/>
              <p:cNvSpPr txBox="1"/>
              <p:nvPr/>
            </p:nvSpPr>
            <p:spPr>
              <a:xfrm rot="20240080">
                <a:off x="4676009" y="3067786"/>
                <a:ext cx="1369899" cy="340628"/>
              </a:xfrm>
              <a:prstGeom prst="rect">
                <a:avLst/>
              </a:prstGeom>
              <a:noFill/>
            </p:spPr>
            <p:txBody>
              <a:bodyPr wrap="square" lIns="0" tIns="0" rIns="0" bIns="0" rtlCol="0" anchor="t">
                <a:no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3 Write</a:t>
                </a:r>
              </a:p>
            </p:txBody>
          </p:sp>
          <p:cxnSp>
            <p:nvCxnSpPr>
              <p:cNvPr id="19" name="Straight Arrow Connector 18">
                <a:extLst>
                  <a:ext uri="{FF2B5EF4-FFF2-40B4-BE49-F238E27FC236}">
                    <a16:creationId xmlns:a16="http://schemas.microsoft.com/office/drawing/2014/main" id="{3934EAC4-D812-7149-99D8-F94CC71BE146}"/>
                  </a:ext>
                </a:extLst>
              </p:cNvPr>
              <p:cNvCxnSpPr>
                <a:cxnSpLocks/>
              </p:cNvCxnSpPr>
              <p:nvPr/>
            </p:nvCxnSpPr>
            <p:spPr>
              <a:xfrm flipV="1">
                <a:off x="4936236" y="3073564"/>
                <a:ext cx="1431315" cy="566949"/>
              </a:xfrm>
              <a:prstGeom prst="straightConnector1">
                <a:avLst/>
              </a:prstGeom>
              <a:ln w="127000">
                <a:solidFill>
                  <a:schemeClr val="accent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FBF43FE-E365-4C68-8B8D-7E06C227D2D2}"/>
                </a:ext>
              </a:extLst>
            </p:cNvPr>
            <p:cNvGrpSpPr/>
            <p:nvPr/>
          </p:nvGrpSpPr>
          <p:grpSpPr>
            <a:xfrm>
              <a:off x="4245416" y="4168344"/>
              <a:ext cx="5120640" cy="709898"/>
              <a:chOff x="4257773" y="4168344"/>
              <a:chExt cx="5120640" cy="709898"/>
            </a:xfrm>
          </p:grpSpPr>
          <p:cxnSp>
            <p:nvCxnSpPr>
              <p:cNvPr id="26" name="Straight Arrow Connector 25"/>
              <p:cNvCxnSpPr>
                <a:cxnSpLocks/>
              </p:cNvCxnSpPr>
              <p:nvPr/>
            </p:nvCxnSpPr>
            <p:spPr>
              <a:xfrm flipH="1">
                <a:off x="4257773" y="4551671"/>
                <a:ext cx="5120640" cy="0"/>
              </a:xfrm>
              <a:prstGeom prst="straightConnector1">
                <a:avLst/>
              </a:prstGeom>
              <a:ln w="127000">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977253" y="4168344"/>
                <a:ext cx="1369899" cy="340628"/>
              </a:xfrm>
              <a:prstGeom prst="rect">
                <a:avLst/>
              </a:prstGeom>
              <a:noFill/>
            </p:spPr>
            <p:txBody>
              <a:bodyPr wrap="square" lIns="0" tIns="0" rIns="0" bIns="0" rtlCol="0" anchor="t">
                <a:no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2 Read</a:t>
                </a:r>
              </a:p>
            </p:txBody>
          </p:sp>
          <p:cxnSp>
            <p:nvCxnSpPr>
              <p:cNvPr id="36" name="Straight Arrow Connector 35">
                <a:extLst>
                  <a:ext uri="{FF2B5EF4-FFF2-40B4-BE49-F238E27FC236}">
                    <a16:creationId xmlns:a16="http://schemas.microsoft.com/office/drawing/2014/main" id="{C5FF5446-C682-424A-8A40-C4DDC00243C7}"/>
                  </a:ext>
                </a:extLst>
              </p:cNvPr>
              <p:cNvCxnSpPr>
                <a:cxnSpLocks/>
              </p:cNvCxnSpPr>
              <p:nvPr/>
            </p:nvCxnSpPr>
            <p:spPr>
              <a:xfrm>
                <a:off x="4257773" y="4878242"/>
                <a:ext cx="5120640" cy="0"/>
              </a:xfrm>
              <a:prstGeom prst="straightConnector1">
                <a:avLst/>
              </a:prstGeom>
              <a:ln w="127000">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B76F7D9-B45E-4F1D-B4B8-F246D9865512}"/>
                </a:ext>
              </a:extLst>
            </p:cNvPr>
            <p:cNvGrpSpPr/>
            <p:nvPr/>
          </p:nvGrpSpPr>
          <p:grpSpPr>
            <a:xfrm>
              <a:off x="1352437" y="2171024"/>
              <a:ext cx="2920386" cy="3685348"/>
              <a:chOff x="1352437" y="2171024"/>
              <a:chExt cx="2920386" cy="3685348"/>
            </a:xfrm>
          </p:grpSpPr>
          <p:pic>
            <p:nvPicPr>
              <p:cNvPr id="20" name="Picture 19">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437" y="2171024"/>
                <a:ext cx="2920386" cy="3444993"/>
              </a:xfrm>
              <a:prstGeom prst="rect">
                <a:avLst/>
              </a:prstGeom>
            </p:spPr>
          </p:pic>
          <p:sp>
            <p:nvSpPr>
              <p:cNvPr id="7" name="TextBox 6">
                <a:extLst>
                  <a:ext uri="{FF2B5EF4-FFF2-40B4-BE49-F238E27FC236}">
                    <a16:creationId xmlns:a16="http://schemas.microsoft.com/office/drawing/2014/main" id="{4C560AD8-AF71-421F-8F02-1DEC8D10C9E8}"/>
                  </a:ext>
                </a:extLst>
              </p:cNvPr>
              <p:cNvSpPr txBox="1"/>
              <p:nvPr/>
            </p:nvSpPr>
            <p:spPr>
              <a:xfrm>
                <a:off x="1837043" y="5333152"/>
                <a:ext cx="195117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grpSp>
        <p:grpSp>
          <p:nvGrpSpPr>
            <p:cNvPr id="13" name="Group 12">
              <a:extLst>
                <a:ext uri="{FF2B5EF4-FFF2-40B4-BE49-F238E27FC236}">
                  <a16:creationId xmlns:a16="http://schemas.microsoft.com/office/drawing/2014/main" id="{6DC853D9-7D7F-485D-BC60-104CE9C00D94}"/>
                </a:ext>
              </a:extLst>
            </p:cNvPr>
            <p:cNvGrpSpPr/>
            <p:nvPr/>
          </p:nvGrpSpPr>
          <p:grpSpPr>
            <a:xfrm>
              <a:off x="9163850" y="2846002"/>
              <a:ext cx="2552699" cy="2989420"/>
              <a:chOff x="9176207" y="3167278"/>
              <a:chExt cx="2552699" cy="2989420"/>
            </a:xfrm>
          </p:grpSpPr>
          <p:pic>
            <p:nvPicPr>
              <p:cNvPr id="28" name="Picture 27">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6207" y="3167278"/>
                <a:ext cx="2552699" cy="2552699"/>
              </a:xfrm>
              <a:prstGeom prst="rect">
                <a:avLst/>
              </a:prstGeom>
            </p:spPr>
          </p:pic>
          <p:sp>
            <p:nvSpPr>
              <p:cNvPr id="23" name="TextBox 22">
                <a:extLst>
                  <a:ext uri="{FF2B5EF4-FFF2-40B4-BE49-F238E27FC236}">
                    <a16:creationId xmlns:a16="http://schemas.microsoft.com/office/drawing/2014/main" id="{FD47D326-8F94-4372-B1E3-BB5EFEE30B5A}"/>
                  </a:ext>
                </a:extLst>
              </p:cNvPr>
              <p:cNvSpPr txBox="1"/>
              <p:nvPr/>
            </p:nvSpPr>
            <p:spPr>
              <a:xfrm>
                <a:off x="9629253" y="5633478"/>
                <a:ext cx="164660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Database</a:t>
                </a:r>
              </a:p>
            </p:txBody>
          </p:sp>
        </p:grpSp>
        <p:sp>
          <p:nvSpPr>
            <p:cNvPr id="17" name="TextBox 16">
              <a:extLst>
                <a:ext uri="{FF2B5EF4-FFF2-40B4-BE49-F238E27FC236}">
                  <a16:creationId xmlns:a16="http://schemas.microsoft.com/office/drawing/2014/main" id="{16175575-EB02-49C4-9DD0-8BEFBFAEC9BD}"/>
                </a:ext>
              </a:extLst>
            </p:cNvPr>
            <p:cNvSpPr txBox="1"/>
            <p:nvPr/>
          </p:nvSpPr>
          <p:spPr>
            <a:xfrm>
              <a:off x="419100" y="1510961"/>
              <a:ext cx="3873176" cy="646331"/>
            </a:xfrm>
            <a:prstGeom prst="rect">
              <a:avLst/>
            </a:prstGeom>
            <a:noFill/>
          </p:spPr>
          <p:txBody>
            <a:bodyPr wrap="none" rtlCol="0">
              <a:spAutoFit/>
            </a:bodyPr>
            <a:lstStyle/>
            <a:p>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Cache hit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Data found in cache</a:t>
              </a:r>
            </a:p>
            <a:p>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Cache miss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Data not found in cache</a:t>
              </a:r>
            </a:p>
          </p:txBody>
        </p:sp>
        <p:grpSp>
          <p:nvGrpSpPr>
            <p:cNvPr id="6" name="Group 5">
              <a:extLst>
                <a:ext uri="{FF2B5EF4-FFF2-40B4-BE49-F238E27FC236}">
                  <a16:creationId xmlns:a16="http://schemas.microsoft.com/office/drawing/2014/main" id="{579122DD-F406-48C9-8E4B-2BB627293414}"/>
                </a:ext>
              </a:extLst>
            </p:cNvPr>
            <p:cNvGrpSpPr/>
            <p:nvPr/>
          </p:nvGrpSpPr>
          <p:grpSpPr>
            <a:xfrm>
              <a:off x="4268040" y="1857745"/>
              <a:ext cx="2286000" cy="1244778"/>
              <a:chOff x="4268040" y="1857745"/>
              <a:chExt cx="2286000" cy="1244778"/>
            </a:xfrm>
          </p:grpSpPr>
          <p:cxnSp>
            <p:nvCxnSpPr>
              <p:cNvPr id="21" name="Straight Arrow Connector 20"/>
              <p:cNvCxnSpPr>
                <a:cxnSpLocks/>
              </p:cNvCxnSpPr>
              <p:nvPr/>
            </p:nvCxnSpPr>
            <p:spPr>
              <a:xfrm flipH="1">
                <a:off x="4307204" y="1857745"/>
                <a:ext cx="2194560" cy="914400"/>
              </a:xfrm>
              <a:prstGeom prst="straightConnector1">
                <a:avLst/>
              </a:prstGeom>
              <a:ln w="127000">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521611B-5E1E-5642-8642-A21761F9CBE5}"/>
                  </a:ext>
                </a:extLst>
              </p:cNvPr>
              <p:cNvSpPr txBox="1"/>
              <p:nvPr/>
            </p:nvSpPr>
            <p:spPr>
              <a:xfrm rot="20198768">
                <a:off x="4462308" y="1990692"/>
                <a:ext cx="1369899" cy="340628"/>
              </a:xfrm>
              <a:prstGeom prst="rect">
                <a:avLst/>
              </a:prstGeom>
              <a:noFill/>
            </p:spPr>
            <p:txBody>
              <a:bodyPr wrap="square" lIns="0" tIns="0" rIns="0" bIns="0" rtlCol="0" anchor="t">
                <a:no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1 Read</a:t>
                </a:r>
              </a:p>
            </p:txBody>
          </p:sp>
          <p:cxnSp>
            <p:nvCxnSpPr>
              <p:cNvPr id="24" name="Straight Arrow Connector 23">
                <a:extLst>
                  <a:ext uri="{FF2B5EF4-FFF2-40B4-BE49-F238E27FC236}">
                    <a16:creationId xmlns:a16="http://schemas.microsoft.com/office/drawing/2014/main" id="{A4ED7538-9FE1-4933-82C2-E80FEC517AC0}"/>
                  </a:ext>
                </a:extLst>
              </p:cNvPr>
              <p:cNvCxnSpPr>
                <a:cxnSpLocks/>
              </p:cNvCxnSpPr>
              <p:nvPr/>
            </p:nvCxnSpPr>
            <p:spPr>
              <a:xfrm flipH="1">
                <a:off x="4268040" y="2188123"/>
                <a:ext cx="2286000" cy="914400"/>
              </a:xfrm>
              <a:prstGeom prst="straightConnector1">
                <a:avLst/>
              </a:prstGeom>
              <a:ln w="1270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3" name="Footer Placeholder 2">
            <a:extLst>
              <a:ext uri="{FF2B5EF4-FFF2-40B4-BE49-F238E27FC236}">
                <a16:creationId xmlns:a16="http://schemas.microsoft.com/office/drawing/2014/main" id="{2987CBAD-3629-4578-9E96-8F19CD69ADA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052EDC69-DC3F-4620-9D5E-3617678D8D42}"/>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2906303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2D3B-2614-C941-9638-B8F5BC711E39}"/>
              </a:ext>
            </a:extLst>
          </p:cNvPr>
          <p:cNvSpPr>
            <a:spLocks noGrp="1"/>
          </p:cNvSpPr>
          <p:nvPr>
            <p:ph type="title"/>
          </p:nvPr>
        </p:nvSpPr>
        <p:spPr/>
        <p:txBody>
          <a:bodyPr/>
          <a:lstStyle/>
          <a:p>
            <a:r>
              <a:rPr lang="en-US" dirty="0"/>
              <a:t>Amazon ElastiCache</a:t>
            </a:r>
          </a:p>
        </p:txBody>
      </p:sp>
      <p:grpSp>
        <p:nvGrpSpPr>
          <p:cNvPr id="5" name="Group 4">
            <a:extLst>
              <a:ext uri="{FF2B5EF4-FFF2-40B4-BE49-F238E27FC236}">
                <a16:creationId xmlns:a16="http://schemas.microsoft.com/office/drawing/2014/main" id="{AFB50A6E-81E9-43E8-AAE4-8EC7BA1DB720}"/>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pic>
          <p:nvPicPr>
            <p:cNvPr id="28" name="Graphic 27">
              <a:extLst>
                <a:ext uri="{FF2B5EF4-FFF2-40B4-BE49-F238E27FC236}">
                  <a16:creationId xmlns:a16="http://schemas.microsoft.com/office/drawing/2014/main" id="{E7CB155D-E855-4AF0-8B0F-89609399BBC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3567" y="2819337"/>
              <a:ext cx="1371600" cy="1371600"/>
            </a:xfrm>
            <a:prstGeom prst="rect">
              <a:avLst/>
            </a:prstGeom>
          </p:spPr>
        </p:pic>
        <p:sp>
          <p:nvSpPr>
            <p:cNvPr id="6" name="TextBox 5">
              <a:extLst>
                <a:ext uri="{FF2B5EF4-FFF2-40B4-BE49-F238E27FC236}">
                  <a16:creationId xmlns:a16="http://schemas.microsoft.com/office/drawing/2014/main" id="{4C50260A-B1CB-C945-B111-1D022FDAA5BD}"/>
                </a:ext>
              </a:extLst>
            </p:cNvPr>
            <p:cNvSpPr txBox="1"/>
            <p:nvPr/>
          </p:nvSpPr>
          <p:spPr>
            <a:xfrm>
              <a:off x="877158" y="4459864"/>
              <a:ext cx="2477230" cy="830997"/>
            </a:xfrm>
            <a:prstGeom prst="rect">
              <a:avLst/>
            </a:prstGeom>
            <a:noFill/>
          </p:spPr>
          <p:txBody>
            <a:bodyPr wrap="square" rtlCol="0">
              <a:spAutoFit/>
            </a:bodyPr>
            <a:lstStyle/>
            <a:p>
              <a:pPr algn="ctr"/>
              <a:r>
                <a:rPr lang="en-US"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ElastiCache</a:t>
              </a:r>
            </a:p>
          </p:txBody>
        </p:sp>
        <p:sp>
          <p:nvSpPr>
            <p:cNvPr id="7" name="Rectangle 6">
              <a:extLst>
                <a:ext uri="{FF2B5EF4-FFF2-40B4-BE49-F238E27FC236}">
                  <a16:creationId xmlns:a16="http://schemas.microsoft.com/office/drawing/2014/main" id="{ABB63A2C-2B03-3A4C-BD63-C4791F0C95B0}"/>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Content Placeholder 18">
            <a:extLst>
              <a:ext uri="{FF2B5EF4-FFF2-40B4-BE49-F238E27FC236}">
                <a16:creationId xmlns:a16="http://schemas.microsoft.com/office/drawing/2014/main" id="{0377D191-7226-463F-9425-F39C0DC6B5AD}"/>
              </a:ext>
            </a:extLst>
          </p:cNvPr>
          <p:cNvSpPr>
            <a:spLocks noGrp="1"/>
          </p:cNvSpPr>
          <p:nvPr>
            <p:ph idx="13"/>
          </p:nvPr>
        </p:nvSpPr>
        <p:spPr>
          <a:xfrm>
            <a:off x="4339316" y="1916492"/>
            <a:ext cx="7411684" cy="4045058"/>
          </a:xfrm>
        </p:spPr>
        <p:txBody>
          <a:bodyPr/>
          <a:lstStyle/>
          <a:p>
            <a:pPr marL="0" indent="0">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ElastiCache provides web applications with an </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in-memory data store in the cloud. </a:t>
            </a:r>
          </a:p>
          <a:p>
            <a:pPr marL="0" indent="0">
              <a:buNone/>
            </a:pPr>
            <a:endParaRPr lang="en-US" sz="2400" dirty="0"/>
          </a:p>
          <a:p>
            <a:r>
              <a:rPr lang="en-US" sz="2000" dirty="0"/>
              <a:t>Works an in-memory data store and cache</a:t>
            </a:r>
          </a:p>
          <a:p>
            <a:r>
              <a:rPr lang="en-US" sz="2000" dirty="0"/>
              <a:t>Offers high performance</a:t>
            </a:r>
          </a:p>
          <a:p>
            <a:r>
              <a:rPr lang="en-US" sz="2000" dirty="0"/>
              <a:t>Is fully managed</a:t>
            </a:r>
          </a:p>
          <a:p>
            <a:r>
              <a:rPr lang="en-US" sz="2000" dirty="0"/>
              <a:t>Is scalable</a:t>
            </a:r>
          </a:p>
          <a:p>
            <a:r>
              <a:rPr lang="en-US" sz="2000" dirty="0"/>
              <a:t>Supports Redis and Memcached</a:t>
            </a:r>
            <a:endParaRPr lang="en-US" sz="2400" dirty="0"/>
          </a:p>
        </p:txBody>
      </p:sp>
      <p:sp>
        <p:nvSpPr>
          <p:cNvPr id="3" name="Footer Placeholder 2">
            <a:extLst>
              <a:ext uri="{FF2B5EF4-FFF2-40B4-BE49-F238E27FC236}">
                <a16:creationId xmlns:a16="http://schemas.microsoft.com/office/drawing/2014/main" id="{00D1E5C2-A80C-49C2-8566-2E6F0264475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DA686741-12DB-47BE-A1F0-BC5C7BFB8F7F}"/>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3200494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59788-EB0C-E94B-88C7-BCC4B3D9DB3E}"/>
              </a:ext>
            </a:extLst>
          </p:cNvPr>
          <p:cNvSpPr>
            <a:spLocks noGrp="1"/>
          </p:cNvSpPr>
          <p:nvPr>
            <p:ph type="title"/>
          </p:nvPr>
        </p:nvSpPr>
        <p:spPr/>
        <p:txBody>
          <a:bodyPr/>
          <a:lstStyle/>
          <a:p>
            <a:r>
              <a:rPr lang="en-US" dirty="0"/>
              <a:t>Redis and Memcached</a:t>
            </a:r>
          </a:p>
        </p:txBody>
      </p:sp>
      <p:pic>
        <p:nvPicPr>
          <p:cNvPr id="15" name="Graphic 14">
            <a:extLst>
              <a:ext uri="{FF2B5EF4-FFF2-40B4-BE49-F238E27FC236}">
                <a16:creationId xmlns:a16="http://schemas.microsoft.com/office/drawing/2014/main" id="{9DE792A7-8358-454D-86A4-5810FE6B72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4622" y="1555640"/>
            <a:ext cx="1371600" cy="1371600"/>
          </a:xfrm>
          <a:prstGeom prst="rect">
            <a:avLst/>
          </a:prstGeom>
        </p:spPr>
      </p:pic>
      <p:sp>
        <p:nvSpPr>
          <p:cNvPr id="22" name="TextBox 21">
            <a:extLst>
              <a:ext uri="{FF2B5EF4-FFF2-40B4-BE49-F238E27FC236}">
                <a16:creationId xmlns:a16="http://schemas.microsoft.com/office/drawing/2014/main" id="{EE53AE1C-FC56-4C68-8535-7CE80E5893D0}"/>
              </a:ext>
            </a:extLst>
          </p:cNvPr>
          <p:cNvSpPr txBox="1"/>
          <p:nvPr/>
        </p:nvSpPr>
        <p:spPr>
          <a:xfrm>
            <a:off x="4898422" y="2927240"/>
            <a:ext cx="1963999"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ElastiCache</a:t>
            </a:r>
          </a:p>
        </p:txBody>
      </p:sp>
      <p:cxnSp>
        <p:nvCxnSpPr>
          <p:cNvPr id="12" name="Straight Arrow Connector 11">
            <a:extLst>
              <a:ext uri="{FF2B5EF4-FFF2-40B4-BE49-F238E27FC236}">
                <a16:creationId xmlns:a16="http://schemas.microsoft.com/office/drawing/2014/main" id="{00A24A7C-FE10-C94C-B895-91F31961C9CE}"/>
              </a:ext>
              <a:ext uri="{C183D7F6-B498-43B3-948B-1728B52AA6E4}">
                <adec:decorative xmlns:adec="http://schemas.microsoft.com/office/drawing/2017/decorative" val="1"/>
              </a:ext>
            </a:extLst>
          </p:cNvPr>
          <p:cNvCxnSpPr>
            <a:cxnSpLocks/>
          </p:cNvCxnSpPr>
          <p:nvPr/>
        </p:nvCxnSpPr>
        <p:spPr>
          <a:xfrm flipH="1">
            <a:off x="3895478" y="2749960"/>
            <a:ext cx="1114238" cy="725957"/>
          </a:xfrm>
          <a:prstGeom prst="straightConnector1">
            <a:avLst/>
          </a:prstGeom>
          <a:ln w="508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D805B807-4200-4D4F-8516-6E5CD1EDCE2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60284" y="3603445"/>
            <a:ext cx="914400" cy="914400"/>
          </a:xfrm>
          <a:prstGeom prst="rect">
            <a:avLst/>
          </a:prstGeom>
        </p:spPr>
      </p:pic>
      <p:sp>
        <p:nvSpPr>
          <p:cNvPr id="25" name="TextBox 24">
            <a:extLst>
              <a:ext uri="{FF2B5EF4-FFF2-40B4-BE49-F238E27FC236}">
                <a16:creationId xmlns:a16="http://schemas.microsoft.com/office/drawing/2014/main" id="{47FF89CC-C7B8-45C3-90C3-26331C807D2B}"/>
              </a:ext>
            </a:extLst>
          </p:cNvPr>
          <p:cNvSpPr txBox="1"/>
          <p:nvPr/>
        </p:nvSpPr>
        <p:spPr>
          <a:xfrm>
            <a:off x="2002861" y="4461091"/>
            <a:ext cx="2629246"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ElastiCache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for Memcached</a:t>
            </a:r>
          </a:p>
        </p:txBody>
      </p:sp>
      <p:sp>
        <p:nvSpPr>
          <p:cNvPr id="26" name="TextBox 25">
            <a:extLst>
              <a:ext uri="{FF2B5EF4-FFF2-40B4-BE49-F238E27FC236}">
                <a16:creationId xmlns:a16="http://schemas.microsoft.com/office/drawing/2014/main" id="{19D956F0-7A4A-48B7-B922-C4E5F713F9DF}"/>
              </a:ext>
            </a:extLst>
          </p:cNvPr>
          <p:cNvSpPr txBox="1"/>
          <p:nvPr/>
        </p:nvSpPr>
        <p:spPr>
          <a:xfrm>
            <a:off x="2111865" y="5541400"/>
            <a:ext cx="2411238"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Scales up to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20 nodes</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per cluster</a:t>
            </a:r>
          </a:p>
        </p:txBody>
      </p:sp>
      <p:cxnSp>
        <p:nvCxnSpPr>
          <p:cNvPr id="11" name="Straight Arrow Connector 10">
            <a:extLst>
              <a:ext uri="{FF2B5EF4-FFF2-40B4-BE49-F238E27FC236}">
                <a16:creationId xmlns:a16="http://schemas.microsoft.com/office/drawing/2014/main" id="{5795DF1F-8F93-D048-B846-B5B484FF2338}"/>
              </a:ext>
              <a:ext uri="{C183D7F6-B498-43B3-948B-1728B52AA6E4}">
                <adec:decorative xmlns:adec="http://schemas.microsoft.com/office/drawing/2017/decorative" val="1"/>
              </a:ext>
            </a:extLst>
          </p:cNvPr>
          <p:cNvCxnSpPr>
            <a:cxnSpLocks/>
          </p:cNvCxnSpPr>
          <p:nvPr/>
        </p:nvCxnSpPr>
        <p:spPr>
          <a:xfrm>
            <a:off x="6751129" y="2749960"/>
            <a:ext cx="1134533" cy="725957"/>
          </a:xfrm>
          <a:prstGeom prst="straightConnector1">
            <a:avLst/>
          </a:prstGeom>
          <a:ln w="508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a:extLst>
              <a:ext uri="{FF2B5EF4-FFF2-40B4-BE49-F238E27FC236}">
                <a16:creationId xmlns:a16="http://schemas.microsoft.com/office/drawing/2014/main" id="{E4294AB8-AD2B-408F-B0F1-4CCF7A44764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31983" y="3645861"/>
            <a:ext cx="914400" cy="914400"/>
          </a:xfrm>
          <a:prstGeom prst="rect">
            <a:avLst/>
          </a:prstGeom>
        </p:spPr>
      </p:pic>
      <p:sp>
        <p:nvSpPr>
          <p:cNvPr id="29" name="TextBox 28">
            <a:extLst>
              <a:ext uri="{FF2B5EF4-FFF2-40B4-BE49-F238E27FC236}">
                <a16:creationId xmlns:a16="http://schemas.microsoft.com/office/drawing/2014/main" id="{45A9D9E2-F073-4E14-B0D5-FDBBBBE4EB15}"/>
              </a:ext>
            </a:extLst>
          </p:cNvPr>
          <p:cNvSpPr txBox="1"/>
          <p:nvPr/>
        </p:nvSpPr>
        <p:spPr>
          <a:xfrm>
            <a:off x="7559894" y="4506551"/>
            <a:ext cx="2058577"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ElastiCache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for Redis</a:t>
            </a:r>
          </a:p>
        </p:txBody>
      </p:sp>
      <p:sp>
        <p:nvSpPr>
          <p:cNvPr id="30" name="TextBox 29">
            <a:extLst>
              <a:ext uri="{FF2B5EF4-FFF2-40B4-BE49-F238E27FC236}">
                <a16:creationId xmlns:a16="http://schemas.microsoft.com/office/drawing/2014/main" id="{F5579BDF-BC6C-46FC-9351-7D2D7A32DA03}"/>
              </a:ext>
            </a:extLst>
          </p:cNvPr>
          <p:cNvSpPr txBox="1"/>
          <p:nvPr/>
        </p:nvSpPr>
        <p:spPr>
          <a:xfrm>
            <a:off x="7308222" y="5611350"/>
            <a:ext cx="2561920"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Scales up to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250 nodes</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per cluster</a:t>
            </a:r>
          </a:p>
        </p:txBody>
      </p:sp>
      <p:sp>
        <p:nvSpPr>
          <p:cNvPr id="3" name="Footer Placeholder 2">
            <a:extLst>
              <a:ext uri="{FF2B5EF4-FFF2-40B4-BE49-F238E27FC236}">
                <a16:creationId xmlns:a16="http://schemas.microsoft.com/office/drawing/2014/main" id="{3106BB90-A9CD-447D-A266-7D6A4C04B31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1C0B1B8A-FF3B-421F-BF1C-058E54BF950A}"/>
              </a:ext>
            </a:extLst>
          </p:cNvPr>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1954651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8627-4F8D-8141-92FE-55D42297025E}"/>
              </a:ext>
            </a:extLst>
          </p:cNvPr>
          <p:cNvSpPr>
            <a:spLocks noGrp="1"/>
          </p:cNvSpPr>
          <p:nvPr>
            <p:ph type="title"/>
          </p:nvPr>
        </p:nvSpPr>
        <p:spPr/>
        <p:txBody>
          <a:bodyPr/>
          <a:lstStyle/>
          <a:p>
            <a:r>
              <a:rPr lang="en-US" dirty="0"/>
              <a:t>Memcached versus Redis comparison</a:t>
            </a:r>
          </a:p>
        </p:txBody>
      </p:sp>
      <p:graphicFrame>
        <p:nvGraphicFramePr>
          <p:cNvPr id="7" name="Table Placeholder 3">
            <a:extLst>
              <a:ext uri="{FF2B5EF4-FFF2-40B4-BE49-F238E27FC236}">
                <a16:creationId xmlns:a16="http://schemas.microsoft.com/office/drawing/2014/main" id="{F6205238-3027-3B40-8D80-95808FDBC793}"/>
              </a:ext>
            </a:extLst>
          </p:cNvPr>
          <p:cNvGraphicFramePr>
            <a:graphicFrameLocks/>
          </p:cNvGraphicFramePr>
          <p:nvPr>
            <p:extLst>
              <p:ext uri="{D42A27DB-BD31-4B8C-83A1-F6EECF244321}">
                <p14:modId xmlns:p14="http://schemas.microsoft.com/office/powerpoint/2010/main" val="1130268591"/>
              </p:ext>
            </p:extLst>
          </p:nvPr>
        </p:nvGraphicFramePr>
        <p:xfrm>
          <a:off x="1893093" y="1218993"/>
          <a:ext cx="9125175" cy="5014232"/>
        </p:xfrm>
        <a:graphic>
          <a:graphicData uri="http://schemas.openxmlformats.org/drawingml/2006/table">
            <a:tbl>
              <a:tblPr firstRow="1" bandRow="1"/>
              <a:tblGrid>
                <a:gridCol w="4367437">
                  <a:extLst>
                    <a:ext uri="{9D8B030D-6E8A-4147-A177-3AD203B41FA5}">
                      <a16:colId xmlns:a16="http://schemas.microsoft.com/office/drawing/2014/main" val="20000"/>
                    </a:ext>
                  </a:extLst>
                </a:gridCol>
                <a:gridCol w="2378869">
                  <a:extLst>
                    <a:ext uri="{9D8B030D-6E8A-4147-A177-3AD203B41FA5}">
                      <a16:colId xmlns:a16="http://schemas.microsoft.com/office/drawing/2014/main" val="20001"/>
                    </a:ext>
                  </a:extLst>
                </a:gridCol>
                <a:gridCol w="2378869">
                  <a:extLst>
                    <a:ext uri="{9D8B030D-6E8A-4147-A177-3AD203B41FA5}">
                      <a16:colId xmlns:a16="http://schemas.microsoft.com/office/drawing/2014/main" val="20002"/>
                    </a:ext>
                  </a:extLst>
                </a:gridCol>
              </a:tblGrid>
              <a:tr h="5486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Feature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Memcached</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Redis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dirty="0">
                          <a:solidFill>
                            <a:srgbClr val="232F3E"/>
                          </a:solidFill>
                          <a:latin typeface="+mn-lt"/>
                          <a:ea typeface="Amazon Ember Light" panose="020B0403020204020204" pitchFamily="34" charset="0"/>
                          <a:cs typeface="Amazon Ember Light" panose="020B0403020204020204" pitchFamily="34" charset="0"/>
                        </a:rPr>
                        <a:t>Sub-millisecond latency</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dirty="0">
                          <a:solidFill>
                            <a:srgbClr val="232F3E"/>
                          </a:solidFill>
                          <a:latin typeface="+mj-lt"/>
                          <a:ea typeface="Amazon Ember Light" panose="020B0403020204020204" pitchFamily="34" charset="0"/>
                          <a:cs typeface="Amazon Ember Light" panose="020B0403020204020204" pitchFamily="34" charset="0"/>
                        </a:rPr>
                        <a:t>Yes</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dirty="0">
                          <a:solidFill>
                            <a:srgbClr val="232F3E"/>
                          </a:solidFill>
                          <a:latin typeface="+mj-lt"/>
                          <a:ea typeface="Amazon Ember Light" panose="020B0403020204020204" pitchFamily="34" charset="0"/>
                          <a:cs typeface="Amazon Ember Light" panose="020B0403020204020204" pitchFamily="34" charset="0"/>
                        </a:rPr>
                        <a:t>Yes</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Ability to scale horizontally for writes and storage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Yes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No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Multi-threaded performance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Yes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No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548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Advanced data structures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No</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panose="02000000000000000000" pitchFamily="2" charset="0"/>
                          <a:cs typeface="Amazon Ember Light" panose="020B0403020204020204" pitchFamily="34" charset="0"/>
                        </a:rPr>
                        <a:t>Yes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Sorting and ranking datasets</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No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panose="02000000000000000000" pitchFamily="2" charset="0"/>
                          <a:cs typeface="Amazon Ember Light" panose="020B0403020204020204" pitchFamily="34" charset="0"/>
                        </a:rPr>
                        <a:t>Yes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16673885"/>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Publish/subscribe messaging</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No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panose="02000000000000000000" pitchFamily="2" charset="0"/>
                          <a:cs typeface="Amazon Ember Light" panose="020B0403020204020204" pitchFamily="34" charset="0"/>
                        </a:rPr>
                        <a:t>Yes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88231128"/>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Multi-AZ deployments with automatic failover</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No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panose="02000000000000000000" pitchFamily="2" charset="0"/>
                          <a:cs typeface="Amazon Ember Light" panose="020B0403020204020204" pitchFamily="34" charset="0"/>
                        </a:rPr>
                        <a:t>Yes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881131569"/>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Persistence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No</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panose="02000000000000000000" pitchFamily="2" charset="0"/>
                          <a:cs typeface="Amazon Ember Light" panose="020B0403020204020204" pitchFamily="34" charset="0"/>
                        </a:rPr>
                        <a:t>Yes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06912860"/>
                  </a:ext>
                </a:extLst>
              </a:tr>
            </a:tbl>
          </a:graphicData>
        </a:graphic>
      </p:graphicFrame>
      <p:sp>
        <p:nvSpPr>
          <p:cNvPr id="4" name="Footer Placeholder 3">
            <a:extLst>
              <a:ext uri="{FF2B5EF4-FFF2-40B4-BE49-F238E27FC236}">
                <a16:creationId xmlns:a16="http://schemas.microsoft.com/office/drawing/2014/main" id="{FB495FF4-B428-7B45-85F5-9D5F6EF9F1B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C6B622A1-65FD-C84C-8C8F-0E9AB30D045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1852161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ElastiCache components</a:t>
            </a:r>
          </a:p>
        </p:txBody>
      </p:sp>
      <p:grpSp>
        <p:nvGrpSpPr>
          <p:cNvPr id="4" name="Group 3" descr="amazon elasticache cluster with cache nodes.">
            <a:extLst>
              <a:ext uri="{FF2B5EF4-FFF2-40B4-BE49-F238E27FC236}">
                <a16:creationId xmlns:a16="http://schemas.microsoft.com/office/drawing/2014/main" id="{EAF898A1-C0E3-4097-A3E4-39E69E93CEB9}"/>
              </a:ext>
            </a:extLst>
          </p:cNvPr>
          <p:cNvGrpSpPr/>
          <p:nvPr/>
        </p:nvGrpSpPr>
        <p:grpSpPr>
          <a:xfrm>
            <a:off x="684244" y="1989049"/>
            <a:ext cx="6615611" cy="3937618"/>
            <a:chOff x="684244" y="1989049"/>
            <a:chExt cx="6615611" cy="3937618"/>
          </a:xfrm>
        </p:grpSpPr>
        <p:grpSp>
          <p:nvGrpSpPr>
            <p:cNvPr id="9" name="Group 8">
              <a:extLst>
                <a:ext uri="{FF2B5EF4-FFF2-40B4-BE49-F238E27FC236}">
                  <a16:creationId xmlns:a16="http://schemas.microsoft.com/office/drawing/2014/main" id="{AF33D78C-7878-4DAA-A276-C6FEA09F30E7}"/>
                </a:ext>
              </a:extLst>
            </p:cNvPr>
            <p:cNvGrpSpPr/>
            <p:nvPr/>
          </p:nvGrpSpPr>
          <p:grpSpPr>
            <a:xfrm>
              <a:off x="2710831" y="2633903"/>
              <a:ext cx="3866184" cy="2488688"/>
              <a:chOff x="2710831" y="2633903"/>
              <a:chExt cx="3866184" cy="2488688"/>
            </a:xfrm>
          </p:grpSpPr>
          <p:pic>
            <p:nvPicPr>
              <p:cNvPr id="30" name="Graphic 29">
                <a:extLst>
                  <a:ext uri="{FF2B5EF4-FFF2-40B4-BE49-F238E27FC236}">
                    <a16:creationId xmlns:a16="http://schemas.microsoft.com/office/drawing/2014/main" id="{7F293482-1317-4B4A-97C8-BB24A678946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0831" y="2633903"/>
                <a:ext cx="640080" cy="640080"/>
              </a:xfrm>
              <a:prstGeom prst="rect">
                <a:avLst/>
              </a:prstGeom>
            </p:spPr>
          </p:pic>
          <p:pic>
            <p:nvPicPr>
              <p:cNvPr id="31" name="Graphic 30">
                <a:extLst>
                  <a:ext uri="{FF2B5EF4-FFF2-40B4-BE49-F238E27FC236}">
                    <a16:creationId xmlns:a16="http://schemas.microsoft.com/office/drawing/2014/main" id="{8F00499B-FA99-4FE7-A544-43E3FAC6AA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7357" y="2633903"/>
                <a:ext cx="640080" cy="640080"/>
              </a:xfrm>
              <a:prstGeom prst="rect">
                <a:avLst/>
              </a:prstGeom>
            </p:spPr>
          </p:pic>
          <p:pic>
            <p:nvPicPr>
              <p:cNvPr id="32" name="Graphic 31">
                <a:extLst>
                  <a:ext uri="{FF2B5EF4-FFF2-40B4-BE49-F238E27FC236}">
                    <a16:creationId xmlns:a16="http://schemas.microsoft.com/office/drawing/2014/main" id="{C6C19848-55B1-403C-94B8-ACF35BEEF7F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3883" y="2633903"/>
                <a:ext cx="640080" cy="640080"/>
              </a:xfrm>
              <a:prstGeom prst="rect">
                <a:avLst/>
              </a:prstGeom>
            </p:spPr>
          </p:pic>
          <p:pic>
            <p:nvPicPr>
              <p:cNvPr id="33" name="Graphic 32">
                <a:extLst>
                  <a:ext uri="{FF2B5EF4-FFF2-40B4-BE49-F238E27FC236}">
                    <a16:creationId xmlns:a16="http://schemas.microsoft.com/office/drawing/2014/main" id="{C66D2ACF-6CDC-4F96-A22F-1F8A7D33E70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0409" y="2633903"/>
                <a:ext cx="640080" cy="640080"/>
              </a:xfrm>
              <a:prstGeom prst="rect">
                <a:avLst/>
              </a:prstGeom>
            </p:spPr>
          </p:pic>
          <p:pic>
            <p:nvPicPr>
              <p:cNvPr id="34" name="Graphic 33">
                <a:extLst>
                  <a:ext uri="{FF2B5EF4-FFF2-40B4-BE49-F238E27FC236}">
                    <a16:creationId xmlns:a16="http://schemas.microsoft.com/office/drawing/2014/main" id="{8D7FA88C-A7D3-4877-A1FF-831895C2483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6935" y="2633903"/>
                <a:ext cx="640080" cy="640080"/>
              </a:xfrm>
              <a:prstGeom prst="rect">
                <a:avLst/>
              </a:prstGeom>
            </p:spPr>
          </p:pic>
          <p:pic>
            <p:nvPicPr>
              <p:cNvPr id="37" name="Graphic 36">
                <a:extLst>
                  <a:ext uri="{FF2B5EF4-FFF2-40B4-BE49-F238E27FC236}">
                    <a16:creationId xmlns:a16="http://schemas.microsoft.com/office/drawing/2014/main" id="{D4738F9B-3360-44F7-A41D-F06A1736665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0831" y="3558207"/>
                <a:ext cx="640080" cy="640080"/>
              </a:xfrm>
              <a:prstGeom prst="rect">
                <a:avLst/>
              </a:prstGeom>
            </p:spPr>
          </p:pic>
          <p:pic>
            <p:nvPicPr>
              <p:cNvPr id="38" name="Graphic 37">
                <a:extLst>
                  <a:ext uri="{FF2B5EF4-FFF2-40B4-BE49-F238E27FC236}">
                    <a16:creationId xmlns:a16="http://schemas.microsoft.com/office/drawing/2014/main" id="{F5A041BD-6077-4BFB-B95C-A8D25FDD16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7357" y="3558207"/>
                <a:ext cx="640080" cy="640080"/>
              </a:xfrm>
              <a:prstGeom prst="rect">
                <a:avLst/>
              </a:prstGeom>
            </p:spPr>
          </p:pic>
          <p:pic>
            <p:nvPicPr>
              <p:cNvPr id="39" name="Graphic 38">
                <a:extLst>
                  <a:ext uri="{FF2B5EF4-FFF2-40B4-BE49-F238E27FC236}">
                    <a16:creationId xmlns:a16="http://schemas.microsoft.com/office/drawing/2014/main" id="{1EFBBFAB-13D2-468A-A76D-669FEEE7B09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3883" y="3558207"/>
                <a:ext cx="640080" cy="640080"/>
              </a:xfrm>
              <a:prstGeom prst="rect">
                <a:avLst/>
              </a:prstGeom>
            </p:spPr>
          </p:pic>
          <p:pic>
            <p:nvPicPr>
              <p:cNvPr id="40" name="Graphic 39">
                <a:extLst>
                  <a:ext uri="{FF2B5EF4-FFF2-40B4-BE49-F238E27FC236}">
                    <a16:creationId xmlns:a16="http://schemas.microsoft.com/office/drawing/2014/main" id="{06640389-578C-421B-AF27-7DF61B0A3B0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0409" y="3558207"/>
                <a:ext cx="640080" cy="640080"/>
              </a:xfrm>
              <a:prstGeom prst="rect">
                <a:avLst/>
              </a:prstGeom>
            </p:spPr>
          </p:pic>
          <p:pic>
            <p:nvPicPr>
              <p:cNvPr id="41" name="Graphic 40">
                <a:extLst>
                  <a:ext uri="{FF2B5EF4-FFF2-40B4-BE49-F238E27FC236}">
                    <a16:creationId xmlns:a16="http://schemas.microsoft.com/office/drawing/2014/main" id="{EB6A54B8-D194-4436-9B02-A2D17FE0C12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6935" y="3558207"/>
                <a:ext cx="640080" cy="640080"/>
              </a:xfrm>
              <a:prstGeom prst="rect">
                <a:avLst/>
              </a:prstGeom>
            </p:spPr>
          </p:pic>
          <p:pic>
            <p:nvPicPr>
              <p:cNvPr id="43" name="Graphic 42">
                <a:extLst>
                  <a:ext uri="{FF2B5EF4-FFF2-40B4-BE49-F238E27FC236}">
                    <a16:creationId xmlns:a16="http://schemas.microsoft.com/office/drawing/2014/main" id="{FEEDE693-2A31-4A05-A3D2-BEB0984DC8B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0831" y="4482511"/>
                <a:ext cx="640080" cy="640080"/>
              </a:xfrm>
              <a:prstGeom prst="rect">
                <a:avLst/>
              </a:prstGeom>
            </p:spPr>
          </p:pic>
          <p:pic>
            <p:nvPicPr>
              <p:cNvPr id="44" name="Graphic 43">
                <a:extLst>
                  <a:ext uri="{FF2B5EF4-FFF2-40B4-BE49-F238E27FC236}">
                    <a16:creationId xmlns:a16="http://schemas.microsoft.com/office/drawing/2014/main" id="{62E70BA3-7E29-4C8C-978C-81E6AE62DD9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7357" y="4482511"/>
                <a:ext cx="640080" cy="640080"/>
              </a:xfrm>
              <a:prstGeom prst="rect">
                <a:avLst/>
              </a:prstGeom>
            </p:spPr>
          </p:pic>
          <p:pic>
            <p:nvPicPr>
              <p:cNvPr id="45" name="Graphic 44">
                <a:extLst>
                  <a:ext uri="{FF2B5EF4-FFF2-40B4-BE49-F238E27FC236}">
                    <a16:creationId xmlns:a16="http://schemas.microsoft.com/office/drawing/2014/main" id="{75C63F4C-C281-4555-A69B-4584540B882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3883" y="4482511"/>
                <a:ext cx="640080" cy="640080"/>
              </a:xfrm>
              <a:prstGeom prst="rect">
                <a:avLst/>
              </a:prstGeom>
            </p:spPr>
          </p:pic>
          <p:pic>
            <p:nvPicPr>
              <p:cNvPr id="46" name="Graphic 45">
                <a:extLst>
                  <a:ext uri="{FF2B5EF4-FFF2-40B4-BE49-F238E27FC236}">
                    <a16:creationId xmlns:a16="http://schemas.microsoft.com/office/drawing/2014/main" id="{203F3D1D-D0A9-43FC-82DB-BCFADF8DCDC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0409" y="4482511"/>
                <a:ext cx="640080" cy="640080"/>
              </a:xfrm>
              <a:prstGeom prst="rect">
                <a:avLst/>
              </a:prstGeom>
            </p:spPr>
          </p:pic>
          <p:pic>
            <p:nvPicPr>
              <p:cNvPr id="47" name="Graphic 46">
                <a:extLst>
                  <a:ext uri="{FF2B5EF4-FFF2-40B4-BE49-F238E27FC236}">
                    <a16:creationId xmlns:a16="http://schemas.microsoft.com/office/drawing/2014/main" id="{D6F9DEA2-8D9F-42E8-8359-64A7860A339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6935" y="4482511"/>
                <a:ext cx="640080" cy="640080"/>
              </a:xfrm>
              <a:prstGeom prst="rect">
                <a:avLst/>
              </a:prstGeom>
            </p:spPr>
          </p:pic>
        </p:grpSp>
        <p:sp>
          <p:nvSpPr>
            <p:cNvPr id="103" name="TextBox 102"/>
            <p:cNvSpPr txBox="1"/>
            <p:nvPr/>
          </p:nvSpPr>
          <p:spPr>
            <a:xfrm>
              <a:off x="3676021" y="5447750"/>
              <a:ext cx="1393698" cy="297639"/>
            </a:xfrm>
            <a:prstGeom prst="rect">
              <a:avLst/>
            </a:prstGeom>
            <a:noFill/>
          </p:spPr>
          <p:txBody>
            <a:bodyPr wrap="square" lIns="0" tIns="0" rIns="0" bIns="0" rtlCol="0" anchor="t">
              <a:noAutofit/>
            </a:bodyPr>
            <a:lstStyle/>
            <a:p>
              <a:pPr algn="ctr"/>
              <a:r>
                <a:rPr lang="en-US" sz="1600" dirty="0">
                  <a:latin typeface="+mj-lt"/>
                  <a:ea typeface="Amazon Ember" panose="020B0603020204020204" pitchFamily="34" charset="0"/>
                  <a:cs typeface="Amazon Ember" panose="020B0603020204020204" pitchFamily="34" charset="0"/>
                </a:rPr>
                <a:t>Cache nodes</a:t>
              </a:r>
            </a:p>
          </p:txBody>
        </p:sp>
        <p:sp>
          <p:nvSpPr>
            <p:cNvPr id="49" name="Rectangle 48">
              <a:extLst>
                <a:ext uri="{FF2B5EF4-FFF2-40B4-BE49-F238E27FC236}">
                  <a16:creationId xmlns:a16="http://schemas.microsoft.com/office/drawing/2014/main" id="{6740D3B1-4F6D-4713-A559-BBF218B443AD}"/>
                </a:ext>
              </a:extLst>
            </p:cNvPr>
            <p:cNvSpPr/>
            <p:nvPr/>
          </p:nvSpPr>
          <p:spPr>
            <a:xfrm>
              <a:off x="1370044" y="1989049"/>
              <a:ext cx="5929811" cy="393761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mj-lt"/>
                  <a:ea typeface="+mn-ea"/>
                  <a:cs typeface="+mn-cs"/>
                </a:rPr>
                <a:t>Cluster</a:t>
              </a:r>
              <a:endParaRPr kumimoji="0" lang="en-US" sz="1200" b="0" i="0" u="none" strike="noStrike" kern="0" cap="none" spc="0" normalizeH="0" baseline="0" noProof="0" dirty="0">
                <a:ln>
                  <a:noFill/>
                </a:ln>
                <a:solidFill>
                  <a:srgbClr val="5A6B86"/>
                </a:solidFill>
                <a:effectLst/>
                <a:uLnTx/>
                <a:uFillTx/>
                <a:latin typeface="+mj-lt"/>
                <a:ea typeface="+mn-ea"/>
                <a:cs typeface="+mn-cs"/>
              </a:endParaRPr>
            </a:p>
          </p:txBody>
        </p:sp>
        <p:pic>
          <p:nvPicPr>
            <p:cNvPr id="29" name="Graphic 28">
              <a:extLst>
                <a:ext uri="{FF2B5EF4-FFF2-40B4-BE49-F238E27FC236}">
                  <a16:creationId xmlns:a16="http://schemas.microsoft.com/office/drawing/2014/main" id="{E67FB5C8-67A7-4756-A477-5CE67F69B19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4244" y="2743200"/>
              <a:ext cx="1371600" cy="1371600"/>
            </a:xfrm>
            <a:prstGeom prst="rect">
              <a:avLst/>
            </a:prstGeom>
          </p:spPr>
        </p:pic>
        <p:cxnSp>
          <p:nvCxnSpPr>
            <p:cNvPr id="10" name="Straight Connector 9">
              <a:extLst>
                <a:ext uri="{FF2B5EF4-FFF2-40B4-BE49-F238E27FC236}">
                  <a16:creationId xmlns:a16="http://schemas.microsoft.com/office/drawing/2014/main" id="{8AACB4C0-E773-4966-A9B8-6BE1B2EB26AD}"/>
                </a:ext>
              </a:extLst>
            </p:cNvPr>
            <p:cNvCxnSpPr>
              <a:cxnSpLocks/>
            </p:cNvCxnSpPr>
            <p:nvPr/>
          </p:nvCxnSpPr>
          <p:spPr>
            <a:xfrm>
              <a:off x="3030871" y="4884801"/>
              <a:ext cx="714493" cy="63709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392411-5538-44E0-A024-E297C121325E}"/>
                </a:ext>
              </a:extLst>
            </p:cNvPr>
            <p:cNvSpPr txBox="1"/>
            <p:nvPr/>
          </p:nvSpPr>
          <p:spPr>
            <a:xfrm>
              <a:off x="705439" y="4114800"/>
              <a:ext cx="1329210" cy="646331"/>
            </a:xfrm>
            <a:prstGeom prst="rect">
              <a:avLst/>
            </a:prstGeom>
            <a:solidFill>
              <a:schemeClr val="bg1"/>
            </a:solid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ElastiCache</a:t>
              </a:r>
            </a:p>
          </p:txBody>
        </p:sp>
      </p:grpSp>
      <p:sp>
        <p:nvSpPr>
          <p:cNvPr id="6" name="TextBox 5">
            <a:extLst>
              <a:ext uri="{FF2B5EF4-FFF2-40B4-BE49-F238E27FC236}">
                <a16:creationId xmlns:a16="http://schemas.microsoft.com/office/drawing/2014/main" id="{E0581B6C-CE39-4C7E-A6FB-9B527755276C}"/>
              </a:ext>
            </a:extLst>
          </p:cNvPr>
          <p:cNvSpPr txBox="1"/>
          <p:nvPr/>
        </p:nvSpPr>
        <p:spPr>
          <a:xfrm>
            <a:off x="7630099" y="2003524"/>
            <a:ext cx="4142801" cy="2554545"/>
          </a:xfrm>
          <a:prstGeom prst="rect">
            <a:avLst/>
          </a:prstGeom>
          <a:noFill/>
        </p:spPr>
        <p:txBody>
          <a:bodyPr wrap="none" rtlCol="0">
            <a:spAutoFit/>
          </a:bodyPr>
          <a:lstStyle/>
          <a:p>
            <a:pPr marL="341313" indent="-341313">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node</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is the smallest block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of an ElastiCache deployment</a:t>
            </a:r>
          </a:p>
          <a:p>
            <a:pPr marL="341313" indent="-341313">
              <a:buFont typeface="Arial" panose="020B0604020202020204" pitchFamily="34" charset="0"/>
              <a:buChar char="•"/>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1313" indent="-341313">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Each node has its own DNS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name and port</a:t>
            </a:r>
          </a:p>
          <a:p>
            <a:pPr marL="341313" indent="-341313">
              <a:buFont typeface="Arial" panose="020B0604020202020204" pitchFamily="34" charset="0"/>
              <a:buChar char="•"/>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1313" indent="-341313">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cluster</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is a logical grouping of</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one or more nodes</a:t>
            </a:r>
          </a:p>
        </p:txBody>
      </p:sp>
      <p:sp>
        <p:nvSpPr>
          <p:cNvPr id="3" name="Footer Placeholder 2">
            <a:extLst>
              <a:ext uri="{FF2B5EF4-FFF2-40B4-BE49-F238E27FC236}">
                <a16:creationId xmlns:a16="http://schemas.microsoft.com/office/drawing/2014/main" id="{8E048000-B41C-4180-8646-7B8AF182EA5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84C3ED0C-B944-458C-924F-337CFEF4DF5F}"/>
              </a:ext>
            </a:extLst>
          </p:cNvPr>
          <p:cNvSpPr>
            <a:spLocks noGrp="1"/>
          </p:cNvSpPr>
          <p:nvPr>
            <p:ph type="sldNum" sz="quarter" idx="12"/>
          </p:nvPr>
        </p:nvSpPr>
        <p:spPr/>
        <p:txBody>
          <a:bodyPr/>
          <a:lstStyle/>
          <a:p>
            <a:fld id="{B6A95138-A96E-2F42-A959-2EFD44FE4AB7}" type="slidenum">
              <a:rPr lang="en-US" smtClean="0"/>
              <a:t>48</a:t>
            </a:fld>
            <a:endParaRPr lang="en-US" dirty="0"/>
          </a:p>
        </p:txBody>
      </p:sp>
    </p:spTree>
    <p:custDataLst>
      <p:tags r:id="rId1"/>
    </p:custDataLst>
    <p:extLst>
      <p:ext uri="{BB962C8B-B14F-4D97-AF65-F5344CB8AC3E}">
        <p14:creationId xmlns:p14="http://schemas.microsoft.com/office/powerpoint/2010/main" val="699758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strategies: Lazy loading</a:t>
            </a:r>
          </a:p>
        </p:txBody>
      </p:sp>
      <p:sp>
        <p:nvSpPr>
          <p:cNvPr id="33" name="TextBox 32">
            <a:extLst>
              <a:ext uri="{FF2B5EF4-FFF2-40B4-BE49-F238E27FC236}">
                <a16:creationId xmlns:a16="http://schemas.microsoft.com/office/drawing/2014/main" id="{C1E3B816-E420-466A-B345-BD4C89E52941}"/>
              </a:ext>
            </a:extLst>
          </p:cNvPr>
          <p:cNvSpPr txBox="1"/>
          <p:nvPr/>
        </p:nvSpPr>
        <p:spPr>
          <a:xfrm>
            <a:off x="171127" y="1251406"/>
            <a:ext cx="8824852" cy="2439386"/>
          </a:xfrm>
          <a:prstGeom prst="rect">
            <a:avLst/>
          </a:prstGeom>
          <a:noFill/>
        </p:spPr>
        <p:txBody>
          <a:bodyPr wrap="none" rtlCol="0">
            <a:spAutoFit/>
          </a:bodyPr>
          <a:lstStyle/>
          <a:p>
            <a:pPr>
              <a:lnSpc>
                <a:spcPct val="96000"/>
              </a:lnSpc>
            </a:pPr>
            <a:r>
              <a:rPr lang="en-US" sz="1600" dirty="0">
                <a:latin typeface="Lucida Console" panose="020B0609040504020204" pitchFamily="49" charset="0"/>
              </a:rPr>
              <a:t>def get_user(user_id):</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a:solidFill>
                  <a:schemeClr val="accent3"/>
                </a:solidFill>
                <a:latin typeface="Lucida Console" panose="020B0609040504020204" pitchFamily="49" charset="0"/>
              </a:rPr>
              <a:t># Check the cache</a:t>
            </a:r>
            <a:br>
              <a:rPr lang="en-US" sz="1600" dirty="0">
                <a:solidFill>
                  <a:schemeClr val="accent3"/>
                </a:solidFill>
                <a:latin typeface="Lucida Console" panose="020B0609040504020204" pitchFamily="49" charset="0"/>
              </a:rPr>
            </a:br>
            <a:r>
              <a:rPr lang="en-US" sz="1600" dirty="0">
                <a:latin typeface="Lucida Console" panose="020B0609040504020204" pitchFamily="49" charset="0"/>
              </a:rPr>
              <a:t>    record = cache.get(user_id)</a:t>
            </a:r>
            <a:br>
              <a:rPr lang="en-US" sz="1600" dirty="0">
                <a:latin typeface="Lucida Console" panose="020B0609040504020204" pitchFamily="49" charset="0"/>
              </a:rPr>
            </a:br>
            <a:r>
              <a:rPr lang="en-US" sz="1600" dirty="0">
                <a:latin typeface="Lucida Console" panose="020B0609040504020204" pitchFamily="49" charset="0"/>
              </a:rPr>
              <a:t>    if record is None:</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a:solidFill>
                  <a:schemeClr val="accent3"/>
                </a:solidFill>
                <a:latin typeface="Lucida Console" panose="020B0609040504020204" pitchFamily="49" charset="0"/>
              </a:rPr>
              <a:t># Run a DB query</a:t>
            </a:r>
            <a:br>
              <a:rPr lang="en-US" sz="1600" dirty="0">
                <a:latin typeface="Lucida Console" panose="020B0609040504020204" pitchFamily="49" charset="0"/>
              </a:rPr>
            </a:br>
            <a:r>
              <a:rPr lang="en-US" sz="1600" dirty="0">
                <a:latin typeface="Lucida Console" panose="020B0609040504020204" pitchFamily="49" charset="0"/>
              </a:rPr>
              <a:t>        record = db.query(“select * from users where id = ?”, user_id)</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a:solidFill>
                  <a:schemeClr val="accent3"/>
                </a:solidFill>
                <a:latin typeface="Lucida Console" panose="020B0609040504020204" pitchFamily="49" charset="0"/>
              </a:rPr>
              <a:t># Populate the cache</a:t>
            </a:r>
            <a:br>
              <a:rPr lang="en-US" sz="1600" dirty="0">
                <a:solidFill>
                  <a:schemeClr val="accent3"/>
                </a:solidFill>
                <a:latin typeface="Lucida Console" panose="020B0609040504020204" pitchFamily="49" charset="0"/>
              </a:rPr>
            </a:br>
            <a:r>
              <a:rPr lang="en-US" sz="1600" dirty="0">
                <a:latin typeface="Lucida Console" panose="020B0609040504020204" pitchFamily="49" charset="0"/>
              </a:rPr>
              <a:t>        cache.set(user_id, record)</a:t>
            </a:r>
            <a:br>
              <a:rPr lang="en-US" sz="1600" dirty="0">
                <a:latin typeface="Lucida Console" panose="020B0609040504020204" pitchFamily="49" charset="0"/>
              </a:rPr>
            </a:br>
            <a:r>
              <a:rPr lang="en-US" sz="1600" dirty="0">
                <a:latin typeface="Lucida Console" panose="020B0609040504020204" pitchFamily="49" charset="0"/>
              </a:rPr>
              <a:t>    return record</a:t>
            </a:r>
          </a:p>
          <a:p>
            <a:pPr>
              <a:lnSpc>
                <a:spcPct val="96000"/>
              </a:lnSpc>
            </a:pPr>
            <a:endParaRPr lang="en-US" sz="1600" dirty="0">
              <a:latin typeface="Lucida Console" panose="020B0609040504020204" pitchFamily="49" charset="0"/>
              <a:ea typeface="Amazon Ember Light" panose="020B0403020204020204" pitchFamily="34" charset="0"/>
              <a:cs typeface="Amazon Ember Light" panose="020B0403020204020204" pitchFamily="34" charset="0"/>
            </a:endParaRPr>
          </a:p>
        </p:txBody>
      </p:sp>
      <p:grpSp>
        <p:nvGrpSpPr>
          <p:cNvPr id="7" name="Group 6" descr="lazy loading cache strategy.">
            <a:extLst>
              <a:ext uri="{FF2B5EF4-FFF2-40B4-BE49-F238E27FC236}">
                <a16:creationId xmlns:a16="http://schemas.microsoft.com/office/drawing/2014/main" id="{264C7261-635C-4821-A6A1-45ED97F88AB4}"/>
              </a:ext>
            </a:extLst>
          </p:cNvPr>
          <p:cNvGrpSpPr/>
          <p:nvPr/>
        </p:nvGrpSpPr>
        <p:grpSpPr>
          <a:xfrm>
            <a:off x="764992" y="3188901"/>
            <a:ext cx="10662017" cy="3181504"/>
            <a:chOff x="1102541" y="3002925"/>
            <a:chExt cx="10662017" cy="3181504"/>
          </a:xfrm>
        </p:grpSpPr>
        <p:grpSp>
          <p:nvGrpSpPr>
            <p:cNvPr id="6" name="Group 5">
              <a:extLst>
                <a:ext uri="{FF2B5EF4-FFF2-40B4-BE49-F238E27FC236}">
                  <a16:creationId xmlns:a16="http://schemas.microsoft.com/office/drawing/2014/main" id="{BC80BAF3-3AA5-4EA9-9AE5-743010089CEE}"/>
                </a:ext>
              </a:extLst>
            </p:cNvPr>
            <p:cNvGrpSpPr/>
            <p:nvPr/>
          </p:nvGrpSpPr>
          <p:grpSpPr>
            <a:xfrm>
              <a:off x="1102541" y="3283748"/>
              <a:ext cx="3935806" cy="2900681"/>
              <a:chOff x="1102541" y="3283748"/>
              <a:chExt cx="3935806" cy="2900681"/>
            </a:xfrm>
          </p:grpSpPr>
          <p:pic>
            <p:nvPicPr>
              <p:cNvPr id="45" name="Picture 44">
                <a:extLst>
                  <a:ext uri="{FF2B5EF4-FFF2-40B4-BE49-F238E27FC236}">
                    <a16:creationId xmlns:a16="http://schemas.microsoft.com/office/drawing/2014/main" id="{B06D72D1-BF07-4233-AB93-DFC9C58B2CB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7667" b="17427"/>
              <a:stretch/>
            </p:blipFill>
            <p:spPr>
              <a:xfrm>
                <a:off x="1102541" y="3370844"/>
                <a:ext cx="3935806" cy="2554545"/>
              </a:xfrm>
              <a:prstGeom prst="rect">
                <a:avLst/>
              </a:prstGeom>
            </p:spPr>
          </p:pic>
          <p:pic>
            <p:nvPicPr>
              <p:cNvPr id="51" name="Picture 50">
                <a:extLst>
                  <a:ext uri="{FF2B5EF4-FFF2-40B4-BE49-F238E27FC236}">
                    <a16:creationId xmlns:a16="http://schemas.microsoft.com/office/drawing/2014/main" id="{5D7455BC-591E-45E4-B9B2-1CF77A03DB7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526" y="3283748"/>
                <a:ext cx="2458962" cy="2900681"/>
              </a:xfrm>
              <a:prstGeom prst="rect">
                <a:avLst/>
              </a:prstGeom>
            </p:spPr>
          </p:pic>
        </p:grpSp>
        <p:sp>
          <p:nvSpPr>
            <p:cNvPr id="52" name="TextBox 51">
              <a:extLst>
                <a:ext uri="{FF2B5EF4-FFF2-40B4-BE49-F238E27FC236}">
                  <a16:creationId xmlns:a16="http://schemas.microsoft.com/office/drawing/2014/main" id="{AB5BCF41-CF72-4169-875C-E5A2F5FE0959}"/>
                </a:ext>
              </a:extLst>
            </p:cNvPr>
            <p:cNvSpPr txBox="1"/>
            <p:nvPr/>
          </p:nvSpPr>
          <p:spPr>
            <a:xfrm>
              <a:off x="2388046" y="5779870"/>
              <a:ext cx="1364796" cy="400110"/>
            </a:xfrm>
            <a:prstGeom prst="rect">
              <a:avLst/>
            </a:prstGeom>
            <a:noFill/>
          </p:spPr>
          <p:txBody>
            <a:bodyPr wrap="none" rtlCol="0">
              <a:spAutoFit/>
            </a:bodyPr>
            <a:lstStyle/>
            <a:p>
              <a:pPr algn="ctr"/>
              <a:r>
                <a:rPr lang="en-US" sz="2000" dirty="0">
                  <a:latin typeface="Amazon Ember" panose="020B0603020204020204"/>
                  <a:ea typeface="Amazon Ember Light" panose="020B0403020204020204" pitchFamily="34" charset="0"/>
                  <a:cs typeface="Amazon Ember Light" panose="020B0403020204020204" pitchFamily="34" charset="0"/>
                </a:rPr>
                <a:t>Application</a:t>
              </a:r>
            </a:p>
          </p:txBody>
        </p:sp>
        <p:pic>
          <p:nvPicPr>
            <p:cNvPr id="43" name="Picture 42">
              <a:extLst>
                <a:ext uri="{FF2B5EF4-FFF2-40B4-BE49-F238E27FC236}">
                  <a16:creationId xmlns:a16="http://schemas.microsoft.com/office/drawing/2014/main" id="{1BCE3A7D-D640-4E4A-B80A-68E8B1D2896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0508" y="3713066"/>
              <a:ext cx="2064050" cy="2064050"/>
            </a:xfrm>
            <a:prstGeom prst="rect">
              <a:avLst/>
            </a:prstGeom>
          </p:spPr>
        </p:pic>
        <p:sp>
          <p:nvSpPr>
            <p:cNvPr id="44" name="TextBox 43">
              <a:extLst>
                <a:ext uri="{FF2B5EF4-FFF2-40B4-BE49-F238E27FC236}">
                  <a16:creationId xmlns:a16="http://schemas.microsoft.com/office/drawing/2014/main" id="{48F5B175-E2EF-4740-8094-705C59CE3DD0}"/>
                </a:ext>
              </a:extLst>
            </p:cNvPr>
            <p:cNvSpPr txBox="1"/>
            <p:nvPr/>
          </p:nvSpPr>
          <p:spPr>
            <a:xfrm>
              <a:off x="10154042" y="5779870"/>
              <a:ext cx="1156983" cy="400110"/>
            </a:xfrm>
            <a:prstGeom prst="rect">
              <a:avLst/>
            </a:prstGeom>
            <a:noFill/>
          </p:spPr>
          <p:txBody>
            <a:bodyPr wrap="none" rtlCol="0">
              <a:spAutoFit/>
            </a:bodyPr>
            <a:lstStyle/>
            <a:p>
              <a:pPr algn="ctr"/>
              <a:r>
                <a:rPr lang="en-US" sz="2000" dirty="0">
                  <a:latin typeface="Amazon Ember" panose="020B0603020204020204"/>
                  <a:ea typeface="Amazon Ember Light" panose="020B0403020204020204" pitchFamily="34" charset="0"/>
                  <a:cs typeface="Amazon Ember Light" panose="020B0403020204020204" pitchFamily="34" charset="0"/>
                </a:rPr>
                <a:t>Database</a:t>
              </a:r>
            </a:p>
          </p:txBody>
        </p:sp>
        <p:grpSp>
          <p:nvGrpSpPr>
            <p:cNvPr id="56" name="Group 55">
              <a:extLst>
                <a:ext uri="{FF2B5EF4-FFF2-40B4-BE49-F238E27FC236}">
                  <a16:creationId xmlns:a16="http://schemas.microsoft.com/office/drawing/2014/main" id="{D759D061-FF8E-47D8-AE00-6971F5381849}"/>
                </a:ext>
              </a:extLst>
            </p:cNvPr>
            <p:cNvGrpSpPr/>
            <p:nvPr/>
          </p:nvGrpSpPr>
          <p:grpSpPr>
            <a:xfrm>
              <a:off x="6696561" y="3002925"/>
              <a:ext cx="1701940" cy="2103120"/>
              <a:chOff x="6696561" y="3002925"/>
              <a:chExt cx="1701940" cy="2103120"/>
            </a:xfrm>
          </p:grpSpPr>
          <p:sp>
            <p:nvSpPr>
              <p:cNvPr id="40" name="Rounded Rectangle 28">
                <a:extLst>
                  <a:ext uri="{FF2B5EF4-FFF2-40B4-BE49-F238E27FC236}">
                    <a16:creationId xmlns:a16="http://schemas.microsoft.com/office/drawing/2014/main" id="{7352380C-682D-40EB-9243-BB42A19B0BF6}"/>
                  </a:ext>
                </a:extLst>
              </p:cNvPr>
              <p:cNvSpPr/>
              <p:nvPr/>
            </p:nvSpPr>
            <p:spPr>
              <a:xfrm>
                <a:off x="6696561" y="3002925"/>
                <a:ext cx="1701940" cy="2103120"/>
              </a:xfrm>
              <a:prstGeom prst="roundRect">
                <a:avLst/>
              </a:prstGeom>
              <a:solidFill>
                <a:schemeClr val="accent1">
                  <a:lumMod val="10000"/>
                  <a:lumOff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mazon Ember" panose="020B0603020204020204"/>
                </a:endParaRPr>
              </a:p>
            </p:txBody>
          </p:sp>
          <p:pic>
            <p:nvPicPr>
              <p:cNvPr id="41" name="Graphic 40">
                <a:extLst>
                  <a:ext uri="{FF2B5EF4-FFF2-40B4-BE49-F238E27FC236}">
                    <a16:creationId xmlns:a16="http://schemas.microsoft.com/office/drawing/2014/main" id="{64E96389-F490-46B0-99B1-F5573616951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0331" y="3840950"/>
                <a:ext cx="914400" cy="914400"/>
              </a:xfrm>
              <a:prstGeom prst="rect">
                <a:avLst/>
              </a:prstGeom>
            </p:spPr>
          </p:pic>
          <p:sp>
            <p:nvSpPr>
              <p:cNvPr id="42" name="TextBox 41">
                <a:extLst>
                  <a:ext uri="{FF2B5EF4-FFF2-40B4-BE49-F238E27FC236}">
                    <a16:creationId xmlns:a16="http://schemas.microsoft.com/office/drawing/2014/main" id="{54212C8A-E20A-4EF7-8727-2E689200ED13}"/>
                  </a:ext>
                </a:extLst>
              </p:cNvPr>
              <p:cNvSpPr txBox="1"/>
              <p:nvPr/>
            </p:nvSpPr>
            <p:spPr>
              <a:xfrm>
                <a:off x="6863529" y="3107858"/>
                <a:ext cx="1368003" cy="707886"/>
              </a:xfrm>
              <a:prstGeom prst="rect">
                <a:avLst/>
              </a:prstGeom>
              <a:noFill/>
            </p:spPr>
            <p:txBody>
              <a:bodyPr wrap="none" rtlCol="0">
                <a:spAutoFit/>
              </a:bodyPr>
              <a:lstStyle/>
              <a:p>
                <a:pPr algn="ctr"/>
                <a:r>
                  <a:rPr lang="en-US" sz="2000" dirty="0">
                    <a:latin typeface="Amazon Ember" panose="020B0603020204020204"/>
                    <a:ea typeface="Amazon Ember Light" panose="020B0403020204020204" pitchFamily="34" charset="0"/>
                    <a:cs typeface="Amazon Ember Light" panose="020B0403020204020204" pitchFamily="34" charset="0"/>
                  </a:rPr>
                  <a:t>Amazon </a:t>
                </a:r>
                <a:br>
                  <a:rPr lang="en-US" sz="2000" dirty="0">
                    <a:latin typeface="Amazon Ember" panose="020B0603020204020204"/>
                    <a:ea typeface="Amazon Ember Light" panose="020B0403020204020204" pitchFamily="34" charset="0"/>
                    <a:cs typeface="Amazon Ember Light" panose="020B0403020204020204" pitchFamily="34" charset="0"/>
                  </a:rPr>
                </a:br>
                <a:r>
                  <a:rPr lang="en-US" sz="2000" dirty="0">
                    <a:latin typeface="Amazon Ember" panose="020B0603020204020204"/>
                    <a:ea typeface="Amazon Ember Light" panose="020B0403020204020204" pitchFamily="34" charset="0"/>
                    <a:cs typeface="Amazon Ember Light" panose="020B0403020204020204" pitchFamily="34" charset="0"/>
                  </a:rPr>
                  <a:t>ElastiCache</a:t>
                </a:r>
              </a:p>
            </p:txBody>
          </p:sp>
        </p:grpSp>
        <p:cxnSp>
          <p:nvCxnSpPr>
            <p:cNvPr id="23" name="Straight Arrow Connector 22"/>
            <p:cNvCxnSpPr/>
            <p:nvPr/>
          </p:nvCxnSpPr>
          <p:spPr>
            <a:xfrm flipH="1">
              <a:off x="4390697" y="5259173"/>
              <a:ext cx="5486400" cy="0"/>
            </a:xfrm>
            <a:prstGeom prst="straightConnector1">
              <a:avLst/>
            </a:prstGeom>
            <a:ln w="127000">
              <a:solidFill>
                <a:schemeClr val="accent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Elbow Connector 29"/>
            <p:cNvCxnSpPr>
              <a:cxnSpLocks/>
              <a:stCxn id="41" idx="2"/>
            </p:cNvCxnSpPr>
            <p:nvPr/>
          </p:nvCxnSpPr>
          <p:spPr>
            <a:xfrm rot="5400000">
              <a:off x="5552104" y="3593945"/>
              <a:ext cx="834023" cy="3156832"/>
            </a:xfrm>
            <a:prstGeom prst="bentConnector2">
              <a:avLst/>
            </a:prstGeom>
            <a:ln w="127000">
              <a:solidFill>
                <a:schemeClr val="accent1">
                  <a:lumMod val="50000"/>
                  <a:lumOff val="50000"/>
                </a:schemeClr>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71CFF35F-5CCA-4602-9046-DB2A7A513B08}"/>
                </a:ext>
              </a:extLst>
            </p:cNvPr>
            <p:cNvGrpSpPr/>
            <p:nvPr/>
          </p:nvGrpSpPr>
          <p:grpSpPr>
            <a:xfrm>
              <a:off x="4390698" y="3580249"/>
              <a:ext cx="2286000" cy="468182"/>
              <a:chOff x="4390698" y="3580249"/>
              <a:chExt cx="2286000" cy="468182"/>
            </a:xfrm>
          </p:grpSpPr>
          <p:cxnSp>
            <p:nvCxnSpPr>
              <p:cNvPr id="53" name="Straight Arrow Connector 52">
                <a:extLst>
                  <a:ext uri="{FF2B5EF4-FFF2-40B4-BE49-F238E27FC236}">
                    <a16:creationId xmlns:a16="http://schemas.microsoft.com/office/drawing/2014/main" id="{52305695-D0B1-4A68-BFA7-292F2D47FF79}"/>
                  </a:ext>
                </a:extLst>
              </p:cNvPr>
              <p:cNvCxnSpPr>
                <a:cxnSpLocks/>
              </p:cNvCxnSpPr>
              <p:nvPr/>
            </p:nvCxnSpPr>
            <p:spPr>
              <a:xfrm flipH="1">
                <a:off x="4390698" y="4048431"/>
                <a:ext cx="2286000" cy="0"/>
              </a:xfrm>
              <a:prstGeom prst="straightConnector1">
                <a:avLst/>
              </a:prstGeom>
              <a:ln w="127000">
                <a:solidFill>
                  <a:schemeClr val="accent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37BBE6-0348-40C2-A9A7-75091665A88B}"/>
                  </a:ext>
                </a:extLst>
              </p:cNvPr>
              <p:cNvSpPr txBox="1"/>
              <p:nvPr/>
            </p:nvSpPr>
            <p:spPr>
              <a:xfrm>
                <a:off x="4956457" y="3580249"/>
                <a:ext cx="1154482" cy="400110"/>
              </a:xfrm>
              <a:prstGeom prst="rect">
                <a:avLst/>
              </a:prstGeom>
              <a:noFill/>
            </p:spPr>
            <p:txBody>
              <a:bodyPr wrap="none" rtlCol="0">
                <a:spAutoFit/>
              </a:bodyPr>
              <a:lstStyle/>
              <a:p>
                <a:pPr algn="ctr"/>
                <a:r>
                  <a:rPr lang="en-US" sz="2000" dirty="0">
                    <a:latin typeface="Amazon Ember" panose="020B0603020204020204"/>
                    <a:ea typeface="Amazon Ember" panose="020B0603020204020204" pitchFamily="34" charset="0"/>
                    <a:cs typeface="Amazon Ember" panose="020B0603020204020204" pitchFamily="34" charset="0"/>
                  </a:rPr>
                  <a:t>Cache hit</a:t>
                </a:r>
              </a:p>
            </p:txBody>
          </p:sp>
        </p:grpSp>
        <p:grpSp>
          <p:nvGrpSpPr>
            <p:cNvPr id="65" name="Group 64">
              <a:extLst>
                <a:ext uri="{FF2B5EF4-FFF2-40B4-BE49-F238E27FC236}">
                  <a16:creationId xmlns:a16="http://schemas.microsoft.com/office/drawing/2014/main" id="{D47774B5-8986-452B-B6C0-36121943A62F}"/>
                </a:ext>
              </a:extLst>
            </p:cNvPr>
            <p:cNvGrpSpPr/>
            <p:nvPr/>
          </p:nvGrpSpPr>
          <p:grpSpPr>
            <a:xfrm>
              <a:off x="4390698" y="4514319"/>
              <a:ext cx="2286000" cy="652686"/>
              <a:chOff x="4390698" y="4514319"/>
              <a:chExt cx="2286000" cy="652686"/>
            </a:xfrm>
          </p:grpSpPr>
          <p:cxnSp>
            <p:nvCxnSpPr>
              <p:cNvPr id="5" name="Straight Connector 4"/>
              <p:cNvCxnSpPr/>
              <p:nvPr/>
            </p:nvCxnSpPr>
            <p:spPr>
              <a:xfrm>
                <a:off x="4390698" y="4858079"/>
                <a:ext cx="2286000" cy="0"/>
              </a:xfrm>
              <a:prstGeom prst="line">
                <a:avLst/>
              </a:prstGeom>
              <a:ln w="1270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0" name="Multiply 9"/>
              <p:cNvSpPr/>
              <p:nvPr/>
            </p:nvSpPr>
            <p:spPr>
              <a:xfrm>
                <a:off x="6069066" y="4514319"/>
                <a:ext cx="607632" cy="652686"/>
              </a:xfrm>
              <a:prstGeom prst="mathMultiply">
                <a:avLst>
                  <a:gd name="adj1" fmla="val 16606"/>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grpSp>
        <p:grpSp>
          <p:nvGrpSpPr>
            <p:cNvPr id="66" name="Group 65">
              <a:extLst>
                <a:ext uri="{FF2B5EF4-FFF2-40B4-BE49-F238E27FC236}">
                  <a16:creationId xmlns:a16="http://schemas.microsoft.com/office/drawing/2014/main" id="{F816CE0E-E35A-40C4-B1CA-C72B9466FE82}"/>
                </a:ext>
              </a:extLst>
            </p:cNvPr>
            <p:cNvGrpSpPr/>
            <p:nvPr/>
          </p:nvGrpSpPr>
          <p:grpSpPr>
            <a:xfrm>
              <a:off x="4483048" y="4290745"/>
              <a:ext cx="1816579" cy="400110"/>
              <a:chOff x="4507762" y="4290745"/>
              <a:chExt cx="1816579" cy="400110"/>
            </a:xfrm>
          </p:grpSpPr>
          <p:sp>
            <p:nvSpPr>
              <p:cNvPr id="48" name="Oval 47"/>
              <p:cNvSpPr>
                <a:spLocks noChangeAspect="1"/>
              </p:cNvSpPr>
              <p:nvPr/>
            </p:nvSpPr>
            <p:spPr>
              <a:xfrm>
                <a:off x="4507762" y="4298150"/>
                <a:ext cx="385301" cy="385301"/>
              </a:xfrm>
              <a:prstGeom prst="ellipse">
                <a:avLst/>
              </a:prstGeom>
              <a:solidFill>
                <a:schemeClr val="bg1">
                  <a:lumMod val="95000"/>
                </a:schemeClr>
              </a:solidFill>
              <a:ln w="63500" cap="flat" cmpd="dbl">
                <a:solidFill>
                  <a:schemeClr val="tx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600" b="1" dirty="0">
                    <a:solidFill>
                      <a:schemeClr val="tx1"/>
                    </a:solidFill>
                    <a:latin typeface="Amazon Ember" panose="020B0603020204020204"/>
                    <a:ea typeface="Amazon Ember" panose="020B0603020204020204" pitchFamily="34" charset="0"/>
                    <a:cs typeface="Amazon Ember" panose="020B0603020204020204" pitchFamily="34" charset="0"/>
                  </a:rPr>
                  <a:t>1</a:t>
                </a:r>
              </a:p>
            </p:txBody>
          </p:sp>
          <p:sp>
            <p:nvSpPr>
              <p:cNvPr id="61" name="TextBox 60">
                <a:extLst>
                  <a:ext uri="{FF2B5EF4-FFF2-40B4-BE49-F238E27FC236}">
                    <a16:creationId xmlns:a16="http://schemas.microsoft.com/office/drawing/2014/main" id="{CC50B582-BEC3-422D-B194-7C1945A62DF8}"/>
                  </a:ext>
                </a:extLst>
              </p:cNvPr>
              <p:cNvSpPr txBox="1"/>
              <p:nvPr/>
            </p:nvSpPr>
            <p:spPr>
              <a:xfrm>
                <a:off x="4983909" y="4290745"/>
                <a:ext cx="1340432" cy="400110"/>
              </a:xfrm>
              <a:prstGeom prst="rect">
                <a:avLst/>
              </a:prstGeom>
              <a:noFill/>
            </p:spPr>
            <p:txBody>
              <a:bodyPr wrap="none" rtlCol="0">
                <a:spAutoFit/>
              </a:bodyPr>
              <a:lstStyle/>
              <a:p>
                <a:pPr algn="ctr"/>
                <a:r>
                  <a:rPr lang="en-US" sz="2000" dirty="0">
                    <a:latin typeface="Amazon Ember" panose="020B0603020204020204"/>
                    <a:ea typeface="Amazon Ember" panose="020B0603020204020204" pitchFamily="34" charset="0"/>
                    <a:cs typeface="Amazon Ember" panose="020B0603020204020204" pitchFamily="34" charset="0"/>
                  </a:rPr>
                  <a:t>Cache miss</a:t>
                </a:r>
              </a:p>
            </p:txBody>
          </p:sp>
        </p:grpSp>
        <p:grpSp>
          <p:nvGrpSpPr>
            <p:cNvPr id="75" name="Group 74">
              <a:extLst>
                <a:ext uri="{FF2B5EF4-FFF2-40B4-BE49-F238E27FC236}">
                  <a16:creationId xmlns:a16="http://schemas.microsoft.com/office/drawing/2014/main" id="{30DAAC4D-A4B3-4067-9709-35CDFD167EDA}"/>
                </a:ext>
              </a:extLst>
            </p:cNvPr>
            <p:cNvGrpSpPr/>
            <p:nvPr/>
          </p:nvGrpSpPr>
          <p:grpSpPr>
            <a:xfrm>
              <a:off x="5269853" y="5728469"/>
              <a:ext cx="1229100" cy="400110"/>
              <a:chOff x="5340395" y="5667230"/>
              <a:chExt cx="1229100" cy="400110"/>
            </a:xfrm>
          </p:grpSpPr>
          <p:sp>
            <p:nvSpPr>
              <p:cNvPr id="50" name="Oval 49"/>
              <p:cNvSpPr>
                <a:spLocks noChangeAspect="1"/>
              </p:cNvSpPr>
              <p:nvPr/>
            </p:nvSpPr>
            <p:spPr>
              <a:xfrm>
                <a:off x="5340395" y="5674635"/>
                <a:ext cx="385301" cy="385301"/>
              </a:xfrm>
              <a:prstGeom prst="ellipse">
                <a:avLst/>
              </a:prstGeom>
              <a:solidFill>
                <a:schemeClr val="bg1">
                  <a:lumMod val="95000"/>
                </a:schemeClr>
              </a:solidFill>
              <a:ln w="63500" cap="flat" cmpd="dbl">
                <a:solidFill>
                  <a:schemeClr val="tx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600" b="1" dirty="0">
                    <a:solidFill>
                      <a:schemeClr val="tx1"/>
                    </a:solidFill>
                    <a:latin typeface="Amazon Ember" panose="020B0603020204020204"/>
                    <a:ea typeface="Amazon Ember" panose="020B0603020204020204" pitchFamily="34" charset="0"/>
                    <a:cs typeface="Amazon Ember" panose="020B0603020204020204" pitchFamily="34" charset="0"/>
                  </a:rPr>
                  <a:t>3</a:t>
                </a:r>
              </a:p>
            </p:txBody>
          </p:sp>
          <p:sp>
            <p:nvSpPr>
              <p:cNvPr id="62" name="TextBox 61">
                <a:extLst>
                  <a:ext uri="{FF2B5EF4-FFF2-40B4-BE49-F238E27FC236}">
                    <a16:creationId xmlns:a16="http://schemas.microsoft.com/office/drawing/2014/main" id="{A35A7BDC-A628-4976-984C-547ABEEB2D2A}"/>
                  </a:ext>
                </a:extLst>
              </p:cNvPr>
              <p:cNvSpPr txBox="1"/>
              <p:nvPr/>
            </p:nvSpPr>
            <p:spPr>
              <a:xfrm>
                <a:off x="5803581" y="5667230"/>
                <a:ext cx="765914" cy="400110"/>
              </a:xfrm>
              <a:prstGeom prst="rect">
                <a:avLst/>
              </a:prstGeom>
              <a:noFill/>
            </p:spPr>
            <p:txBody>
              <a:bodyPr wrap="none" rtlCol="0">
                <a:spAutoFit/>
              </a:bodyPr>
              <a:lstStyle/>
              <a:p>
                <a:pPr algn="ctr"/>
                <a:r>
                  <a:rPr lang="en-US" sz="2000" dirty="0">
                    <a:latin typeface="Amazon Ember" panose="020B0603020204020204"/>
                    <a:ea typeface="Amazon Ember" panose="020B0603020204020204" pitchFamily="34" charset="0"/>
                    <a:cs typeface="Amazon Ember" panose="020B0603020204020204" pitchFamily="34" charset="0"/>
                  </a:rPr>
                  <a:t>Write</a:t>
                </a:r>
              </a:p>
            </p:txBody>
          </p:sp>
        </p:grpSp>
        <p:grpSp>
          <p:nvGrpSpPr>
            <p:cNvPr id="74" name="Group 73">
              <a:extLst>
                <a:ext uri="{FF2B5EF4-FFF2-40B4-BE49-F238E27FC236}">
                  <a16:creationId xmlns:a16="http://schemas.microsoft.com/office/drawing/2014/main" id="{A00DACFA-E1F6-4D66-BD01-25FD380EB478}"/>
                </a:ext>
              </a:extLst>
            </p:cNvPr>
            <p:cNvGrpSpPr/>
            <p:nvPr/>
          </p:nvGrpSpPr>
          <p:grpSpPr>
            <a:xfrm>
              <a:off x="8731410" y="4733446"/>
              <a:ext cx="1171457" cy="400110"/>
              <a:chOff x="8669625" y="4733446"/>
              <a:chExt cx="1171457" cy="400110"/>
            </a:xfrm>
          </p:grpSpPr>
          <p:sp>
            <p:nvSpPr>
              <p:cNvPr id="49" name="Oval 48"/>
              <p:cNvSpPr>
                <a:spLocks noChangeAspect="1"/>
              </p:cNvSpPr>
              <p:nvPr/>
            </p:nvSpPr>
            <p:spPr>
              <a:xfrm>
                <a:off x="8669625" y="4740851"/>
                <a:ext cx="385301" cy="385301"/>
              </a:xfrm>
              <a:prstGeom prst="ellipse">
                <a:avLst/>
              </a:prstGeom>
              <a:solidFill>
                <a:schemeClr val="bg1">
                  <a:lumMod val="95000"/>
                </a:schemeClr>
              </a:solidFill>
              <a:ln w="63500" cap="flat" cmpd="dbl">
                <a:solidFill>
                  <a:schemeClr val="tx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600" b="1" dirty="0">
                    <a:solidFill>
                      <a:schemeClr val="tx1"/>
                    </a:solidFill>
                    <a:latin typeface="Amazon Ember" panose="020B0603020204020204"/>
                    <a:ea typeface="Amazon Ember" panose="020B0603020204020204" pitchFamily="34" charset="0"/>
                    <a:cs typeface="Amazon Ember" panose="020B0603020204020204" pitchFamily="34" charset="0"/>
                  </a:rPr>
                  <a:t>2</a:t>
                </a:r>
              </a:p>
            </p:txBody>
          </p:sp>
          <p:sp>
            <p:nvSpPr>
              <p:cNvPr id="63" name="TextBox 62">
                <a:extLst>
                  <a:ext uri="{FF2B5EF4-FFF2-40B4-BE49-F238E27FC236}">
                    <a16:creationId xmlns:a16="http://schemas.microsoft.com/office/drawing/2014/main" id="{0E46BF0A-8DA4-4103-9657-AC2473A982AF}"/>
                  </a:ext>
                </a:extLst>
              </p:cNvPr>
              <p:cNvSpPr txBox="1"/>
              <p:nvPr/>
            </p:nvSpPr>
            <p:spPr>
              <a:xfrm>
                <a:off x="9135120" y="4733446"/>
                <a:ext cx="705962" cy="400110"/>
              </a:xfrm>
              <a:prstGeom prst="rect">
                <a:avLst/>
              </a:prstGeom>
              <a:noFill/>
            </p:spPr>
            <p:txBody>
              <a:bodyPr wrap="none" rtlCol="0">
                <a:spAutoFit/>
              </a:bodyPr>
              <a:lstStyle/>
              <a:p>
                <a:pPr algn="ctr"/>
                <a:r>
                  <a:rPr lang="en-US" sz="2000" dirty="0">
                    <a:latin typeface="Amazon Ember" panose="020B0603020204020204"/>
                    <a:ea typeface="Amazon Ember" panose="020B0603020204020204" pitchFamily="34" charset="0"/>
                    <a:cs typeface="Amazon Ember" panose="020B0603020204020204" pitchFamily="34" charset="0"/>
                  </a:rPr>
                  <a:t>Read</a:t>
                </a:r>
              </a:p>
            </p:txBody>
          </p:sp>
        </p:grpSp>
      </p:grpSp>
      <p:sp>
        <p:nvSpPr>
          <p:cNvPr id="3" name="Footer Placeholder 2">
            <a:extLst>
              <a:ext uri="{FF2B5EF4-FFF2-40B4-BE49-F238E27FC236}">
                <a16:creationId xmlns:a16="http://schemas.microsoft.com/office/drawing/2014/main" id="{8FD07FEE-6A45-4656-A0B2-AAA357B0622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92D6B14-5646-4021-BD67-435111C1501D}"/>
              </a:ext>
            </a:extLst>
          </p:cNvPr>
          <p:cNvSpPr>
            <a:spLocks noGrp="1"/>
          </p:cNvSpPr>
          <p:nvPr>
            <p:ph type="sldNum" sz="quarter" idx="12"/>
          </p:nvPr>
        </p:nvSpPr>
        <p:spPr/>
        <p:txBody>
          <a:bodyPr/>
          <a:lstStyle/>
          <a:p>
            <a:fld id="{B6A95138-A96E-2F42-A959-2EFD44FE4AB7}" type="slidenum">
              <a:rPr lang="en-US" smtClean="0"/>
              <a:t>49</a:t>
            </a:fld>
            <a:endParaRPr lang="en-US" dirty="0"/>
          </a:p>
        </p:txBody>
      </p:sp>
    </p:spTree>
    <p:custDataLst>
      <p:tags r:id="rId1"/>
    </p:custDataLst>
    <p:extLst>
      <p:ext uri="{BB962C8B-B14F-4D97-AF65-F5344CB8AC3E}">
        <p14:creationId xmlns:p14="http://schemas.microsoft.com/office/powerpoint/2010/main" val="1523539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a:lstStyle/>
          <a:p>
            <a:r>
              <a:rPr lang="en-US" sz="3600" dirty="0"/>
              <a:t>Caching as part of a larger architecture</a:t>
            </a:r>
          </a:p>
        </p:txBody>
      </p:sp>
      <p:grpSp>
        <p:nvGrpSpPr>
          <p:cNvPr id="3" name="Group 2" descr="architecture diagram of a three-tier enterprise architecture amazon elasticache and amazon cloudfront revealed.">
            <a:extLst>
              <a:ext uri="{FF2B5EF4-FFF2-40B4-BE49-F238E27FC236}">
                <a16:creationId xmlns:a16="http://schemas.microsoft.com/office/drawing/2014/main" id="{94A5F57D-C519-487F-BB01-C2C6A22B4F51}"/>
              </a:ext>
            </a:extLst>
          </p:cNvPr>
          <p:cNvGrpSpPr/>
          <p:nvPr/>
        </p:nvGrpSpPr>
        <p:grpSpPr>
          <a:xfrm>
            <a:off x="14813" y="1160581"/>
            <a:ext cx="12095979" cy="5303520"/>
            <a:chOff x="14813" y="1160581"/>
            <a:chExt cx="12095979" cy="5303520"/>
          </a:xfrm>
        </p:grpSpPr>
        <p:grpSp>
          <p:nvGrpSpPr>
            <p:cNvPr id="195" name="Group 194">
              <a:extLst>
                <a:ext uri="{FF2B5EF4-FFF2-40B4-BE49-F238E27FC236}">
                  <a16:creationId xmlns:a16="http://schemas.microsoft.com/office/drawing/2014/main" id="{B1EAD799-0EBA-45E8-BC1F-6359FD3DEE64}"/>
                </a:ext>
                <a:ext uri="{C183D7F6-B498-43B3-948B-1728B52AA6E4}">
                  <adec:decorative xmlns:adec="http://schemas.microsoft.com/office/drawing/2017/decorative" val="1"/>
                </a:ext>
              </a:extLst>
            </p:cNvPr>
            <p:cNvGrpSpPr/>
            <p:nvPr/>
          </p:nvGrpSpPr>
          <p:grpSpPr>
            <a:xfrm>
              <a:off x="7862875" y="4379141"/>
              <a:ext cx="3940228" cy="1752948"/>
              <a:chOff x="7862875" y="4381500"/>
              <a:chExt cx="3940228" cy="1752948"/>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a:t>
                </a: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94038" y="4884222"/>
                <a:ext cx="1188720" cy="1242189"/>
                <a:chOff x="10134996" y="2326723"/>
                <a:chExt cx="1188720" cy="1242189"/>
              </a:xfrm>
            </p:grpSpPr>
            <p:sp>
              <p:nvSpPr>
                <p:cNvPr id="169" name="TextBox 168">
                  <a:extLst>
                    <a:ext uri="{FF2B5EF4-FFF2-40B4-BE49-F238E27FC236}">
                      <a16:creationId xmlns:a16="http://schemas.microsoft.com/office/drawing/2014/main" id="{6F38A0BC-6ADF-42B4-88AE-41E7FCD7E349}"/>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862875" y="4884222"/>
                <a:ext cx="1280160" cy="1242189"/>
                <a:chOff x="7737727" y="2326723"/>
                <a:chExt cx="1280160" cy="1242189"/>
              </a:xfrm>
            </p:grpSpPr>
            <p:sp>
              <p:nvSpPr>
                <p:cNvPr id="167" name="TextBox 166">
                  <a:extLst>
                    <a:ext uri="{FF2B5EF4-FFF2-40B4-BE49-F238E27FC236}">
                      <a16:creationId xmlns:a16="http://schemas.microsoft.com/office/drawing/2014/main" id="{E2738AD8-D2AC-4879-8A56-67D61A2AD684}"/>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4222"/>
                <a:ext cx="1371600" cy="1250226"/>
                <a:chOff x="8966898" y="2326723"/>
                <a:chExt cx="1371600" cy="1250226"/>
              </a:xfrm>
            </p:grpSpPr>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r>
                    <a:rPr kumimoji="0" lang="en-US" sz="1600" b="0" i="0" u="none" strike="noStrike" kern="1200" cap="none" spc="0" normalizeH="0" baseline="0" noProof="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RDS primary </a:t>
                  </a: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6903" y="4396007"/>
                <a:ext cx="457200" cy="457200"/>
              </a:xfrm>
              <a:prstGeom prst="rect">
                <a:avLst/>
              </a:prstGeom>
            </p:spPr>
          </p:pic>
        </p:grpSp>
        <p:grpSp>
          <p:nvGrpSpPr>
            <p:cNvPr id="194" name="Group 193">
              <a:extLst>
                <a:ext uri="{FF2B5EF4-FFF2-40B4-BE49-F238E27FC236}">
                  <a16:creationId xmlns:a16="http://schemas.microsoft.com/office/drawing/2014/main" id="{88121CBE-F1F9-40C4-9500-F46B114C3623}"/>
                </a:ext>
                <a:ext uri="{C183D7F6-B498-43B3-948B-1728B52AA6E4}">
                  <adec:decorative xmlns:adec="http://schemas.microsoft.com/office/drawing/2017/decorative" val="1"/>
                </a:ext>
              </a:extLst>
            </p:cNvPr>
            <p:cNvGrpSpPr/>
            <p:nvPr/>
          </p:nvGrpSpPr>
          <p:grpSpPr>
            <a:xfrm>
              <a:off x="5569069" y="4379141"/>
              <a:ext cx="2286000" cy="1739719"/>
              <a:chOff x="5569069" y="4379141"/>
              <a:chExt cx="2286000" cy="1739719"/>
            </a:xfrm>
          </p:grpSpPr>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grpSp>
            <p:nvGrpSpPr>
              <p:cNvPr id="159" name="Group 158">
                <a:extLst>
                  <a:ext uri="{FF2B5EF4-FFF2-40B4-BE49-F238E27FC236}">
                    <a16:creationId xmlns:a16="http://schemas.microsoft.com/office/drawing/2014/main" id="{E0553991-A359-4C3D-ADA6-9B7E7DE334F9}"/>
                  </a:ext>
                </a:extLst>
              </p:cNvPr>
              <p:cNvGrpSpPr/>
              <p:nvPr/>
            </p:nvGrpSpPr>
            <p:grpSpPr>
              <a:xfrm>
                <a:off x="6121791" y="4884222"/>
                <a:ext cx="1513305" cy="757783"/>
                <a:chOff x="5994259" y="2326723"/>
                <a:chExt cx="1513305" cy="757783"/>
              </a:xfrm>
            </p:grpSpPr>
            <p:pic>
              <p:nvPicPr>
                <p:cNvPr id="163" name="Graphic 162">
                  <a:extLst>
                    <a:ext uri="{FF2B5EF4-FFF2-40B4-BE49-F238E27FC236}">
                      <a16:creationId xmlns:a16="http://schemas.microsoft.com/office/drawing/2014/main" id="{46749E19-6C9A-4E65-B043-F51E118DF8F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2311" y="2326723"/>
                  <a:ext cx="457200" cy="457200"/>
                </a:xfrm>
                <a:prstGeom prst="rect">
                  <a:avLst/>
                </a:prstGeom>
              </p:spPr>
            </p:pic>
            <p:sp>
              <p:nvSpPr>
                <p:cNvPr id="164" name="TextBox 163">
                  <a:extLst>
                    <a:ext uri="{FF2B5EF4-FFF2-40B4-BE49-F238E27FC236}">
                      <a16:creationId xmlns:a16="http://schemas.microsoft.com/office/drawing/2014/main" id="{2041AF51-162C-425A-9145-203F2B2C3254}"/>
                    </a:ext>
                  </a:extLst>
                </p:cNvPr>
                <p:cNvSpPr txBox="1"/>
                <p:nvPr/>
              </p:nvSpPr>
              <p:spPr>
                <a:xfrm>
                  <a:off x="5994259" y="2745952"/>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9069" y="4379141"/>
                <a:ext cx="457200" cy="457200"/>
              </a:xfrm>
              <a:prstGeom prst="rect">
                <a:avLst/>
              </a:prstGeom>
            </p:spPr>
          </p:pic>
        </p:grpSp>
        <p:grpSp>
          <p:nvGrpSpPr>
            <p:cNvPr id="193" name="Group 192">
              <a:extLst>
                <a:ext uri="{FF2B5EF4-FFF2-40B4-BE49-F238E27FC236}">
                  <a16:creationId xmlns:a16="http://schemas.microsoft.com/office/drawing/2014/main" id="{7E3D88C7-0902-4992-967E-52FC341C3380}"/>
                </a:ext>
                <a:ext uri="{C183D7F6-B498-43B3-948B-1728B52AA6E4}">
                  <adec:decorative xmlns:adec="http://schemas.microsoft.com/office/drawing/2017/decorative" val="1"/>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757783"/>
                <a:chOff x="4009780" y="2326723"/>
                <a:chExt cx="1485100" cy="757783"/>
              </a:xfrm>
            </p:grpSpPr>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sp>
          <p:nvSpPr>
            <p:cNvPr id="7" name="Rectangle 6">
              <a:extLst>
                <a:ext uri="{FF2B5EF4-FFF2-40B4-BE49-F238E27FC236}">
                  <a16:creationId xmlns:a16="http://schemas.microsoft.com/office/drawing/2014/main" id="{A5FAF098-7E0F-6F47-B222-93FF5C01F25B}"/>
                </a:ext>
                <a:ext uri="{C183D7F6-B498-43B3-948B-1728B52AA6E4}">
                  <adec:decorative xmlns:adec="http://schemas.microsoft.com/office/drawing/2017/decorative" val="1"/>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Region</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63476" y="3578028"/>
              <a:ext cx="457200" cy="457200"/>
            </a:xfrm>
            <a:prstGeom prst="rect">
              <a:avLst/>
            </a:prstGeom>
          </p:spPr>
        </p:pic>
        <p:grpSp>
          <p:nvGrpSpPr>
            <p:cNvPr id="36" name="Group 35">
              <a:extLst>
                <a:ext uri="{FF2B5EF4-FFF2-40B4-BE49-F238E27FC236}">
                  <a16:creationId xmlns:a16="http://schemas.microsoft.com/office/drawing/2014/main" id="{929AC316-5CED-46CC-B295-67A4177D2A99}"/>
                </a:ext>
                <a:ext uri="{C183D7F6-B498-43B3-948B-1728B52AA6E4}">
                  <adec:decorative xmlns:adec="http://schemas.microsoft.com/office/drawing/2017/decorative" val="1"/>
                </a:ext>
              </a:extLst>
            </p:cNvPr>
            <p:cNvGrpSpPr/>
            <p:nvPr/>
          </p:nvGrpSpPr>
          <p:grpSpPr>
            <a:xfrm>
              <a:off x="3664032" y="3513269"/>
              <a:ext cx="1934216" cy="686150"/>
              <a:chOff x="4578430" y="3440380"/>
              <a:chExt cx="1934216" cy="686150"/>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440380"/>
                <a:ext cx="1463040" cy="68615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 uri="{C183D7F6-B498-43B3-948B-1728B52AA6E4}">
                  <adec:decorative xmlns:adec="http://schemas.microsoft.com/office/drawing/2017/decorative" val="1"/>
                </a:ext>
              </a:extLst>
            </p:cNvPr>
            <p:cNvGrpSpPr/>
            <p:nvPr/>
          </p:nvGrpSpPr>
          <p:grpSpPr>
            <a:xfrm>
              <a:off x="10369403" y="3573229"/>
              <a:ext cx="1462451" cy="584775"/>
              <a:chOff x="10181513" y="3500340"/>
              <a:chExt cx="1462451" cy="584775"/>
            </a:xfrm>
          </p:grpSpPr>
          <p:sp>
            <p:nvSpPr>
              <p:cNvPr id="54" name="TextBox 53">
                <a:extLst>
                  <a:ext uri="{FF2B5EF4-FFF2-40B4-BE49-F238E27FC236}">
                    <a16:creationId xmlns:a16="http://schemas.microsoft.com/office/drawing/2014/main" id="{A77B46F8-597C-9948-B9B5-ADF1B85BB234}"/>
                  </a:ext>
                </a:extLst>
              </p:cNvPr>
              <p:cNvSpPr txBox="1"/>
              <p:nvPr/>
            </p:nvSpPr>
            <p:spPr>
              <a:xfrm>
                <a:off x="10181513" y="3500340"/>
                <a:ext cx="1005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 uri="{C183D7F6-B498-43B3-948B-1728B52AA6E4}">
                  <adec:decorative xmlns:adec="http://schemas.microsoft.com/office/drawing/2017/decorative" val="1"/>
                </a:ext>
              </a:extLst>
            </p:cNvPr>
            <p:cNvGrpSpPr/>
            <p:nvPr/>
          </p:nvGrpSpPr>
          <p:grpSpPr>
            <a:xfrm>
              <a:off x="1810033" y="5129858"/>
              <a:ext cx="981368" cy="1291047"/>
              <a:chOff x="1334045" y="5004598"/>
              <a:chExt cx="981368" cy="1291047"/>
            </a:xfrm>
          </p:grpSpPr>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334045" y="5464648"/>
                <a:ext cx="98136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Static website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on S3</a:t>
                </a:r>
              </a:p>
            </p:txBody>
          </p:sp>
        </p:grpSp>
        <p:cxnSp>
          <p:nvCxnSpPr>
            <p:cNvPr id="233" name="Straight Arrow Connector 232">
              <a:extLst>
                <a:ext uri="{FF2B5EF4-FFF2-40B4-BE49-F238E27FC236}">
                  <a16:creationId xmlns:a16="http://schemas.microsoft.com/office/drawing/2014/main" id="{91788B56-CC82-4A64-B9B2-305D4B8207BE}"/>
                </a:ext>
                <a:ext uri="{C183D7F6-B498-43B3-948B-1728B52AA6E4}">
                  <adec:decorative xmlns:adec="http://schemas.microsoft.com/office/drawing/2017/decorative" val="1"/>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 uri="{C183D7F6-B498-43B3-948B-1728B52AA6E4}">
                  <adec:decorative xmlns:adec="http://schemas.microsoft.com/office/drawing/2017/decorative" val="1"/>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 uri="{C183D7F6-B498-43B3-948B-1728B52AA6E4}">
                  <adec:decorative xmlns:adec="http://schemas.microsoft.com/office/drawing/2017/decorative" val="1"/>
                </a:ext>
              </a:extLst>
            </p:cNvPr>
            <p:cNvCxnSpPr>
              <a:cxnSpLocks/>
              <a:stCxn id="163" idx="0"/>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 uri="{C183D7F6-B498-43B3-948B-1728B52AA6E4}">
                  <adec:decorative xmlns:adec="http://schemas.microsoft.com/office/drawing/2017/decorative" val="1"/>
                </a:ext>
              </a:extLst>
            </p:cNvPr>
            <p:cNvCxnSpPr>
              <a:cxnSpLocks/>
              <a:stCxn id="163" idx="0"/>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 uri="{C183D7F6-B498-43B3-948B-1728B52AA6E4}">
                  <adec:decorative xmlns:adec="http://schemas.microsoft.com/office/drawing/2017/decorative" val="1"/>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0E14EE5-3DB2-466F-9972-EE7A36E1D792}"/>
                </a:ext>
                <a:ext uri="{C183D7F6-B498-43B3-948B-1728B52AA6E4}">
                  <adec:decorative xmlns:adec="http://schemas.microsoft.com/office/drawing/2017/decorative" val="1"/>
                </a:ext>
              </a:extLst>
            </p:cNvPr>
            <p:cNvCxnSpPr>
              <a:cxnSpLocks/>
              <a:stCxn id="163" idx="3"/>
              <a:endCxn id="168" idx="1"/>
            </p:cNvCxnSpPr>
            <p:nvPr/>
          </p:nvCxnSpPr>
          <p:spPr>
            <a:xfrm flipV="1">
              <a:off x="7107043" y="511046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DD2BC55-AAAD-4E76-836F-BEAFFC23203B}"/>
                </a:ext>
                <a:ext uri="{C183D7F6-B498-43B3-948B-1728B52AA6E4}">
                  <adec:decorative xmlns:adec="http://schemas.microsoft.com/office/drawing/2017/decorative" val="1"/>
                </a:ext>
              </a:extLst>
            </p:cNvPr>
            <p:cNvGrpSpPr/>
            <p:nvPr/>
          </p:nvGrpSpPr>
          <p:grpSpPr>
            <a:xfrm>
              <a:off x="2404935" y="3034321"/>
              <a:ext cx="945433" cy="1066245"/>
              <a:chOff x="2403167" y="2961432"/>
              <a:chExt cx="945433" cy="1066245"/>
            </a:xfrm>
          </p:grpSpPr>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40933" y="3557777"/>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3167" y="2961432"/>
                <a:ext cx="945433"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 gateway</a:t>
                </a:r>
              </a:p>
            </p:txBody>
          </p:sp>
        </p:grpSp>
        <p:sp>
          <p:nvSpPr>
            <p:cNvPr id="150" name="Rectangle 149">
              <a:extLst>
                <a:ext uri="{FF2B5EF4-FFF2-40B4-BE49-F238E27FC236}">
                  <a16:creationId xmlns:a16="http://schemas.microsoft.com/office/drawing/2014/main" id="{118258E4-2944-435B-B696-DC4455CB9768}"/>
                </a:ext>
                <a:ext uri="{C183D7F6-B498-43B3-948B-1728B52AA6E4}">
                  <adec:decorative xmlns:adec="http://schemas.microsoft.com/office/drawing/2017/decorative" val="1"/>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495237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1</a:t>
              </a:r>
            </a:p>
          </p:txBody>
        </p:sp>
        <p:grpSp>
          <p:nvGrpSpPr>
            <p:cNvPr id="177" name="Group 176">
              <a:extLst>
                <a:ext uri="{FF2B5EF4-FFF2-40B4-BE49-F238E27FC236}">
                  <a16:creationId xmlns:a16="http://schemas.microsoft.com/office/drawing/2014/main" id="{20E5AD2F-F6B5-404B-8AA7-7142C2F6D2B3}"/>
                </a:ext>
                <a:ext uri="{C183D7F6-B498-43B3-948B-1728B52AA6E4}">
                  <adec:decorative xmlns:adec="http://schemas.microsoft.com/office/drawing/2017/decorative" val="1"/>
                </a:ext>
              </a:extLst>
            </p:cNvPr>
            <p:cNvGrpSpPr/>
            <p:nvPr/>
          </p:nvGrpSpPr>
          <p:grpSpPr>
            <a:xfrm>
              <a:off x="14813" y="5124107"/>
              <a:ext cx="675185" cy="811783"/>
              <a:chOff x="14813" y="4998847"/>
              <a:chExt cx="675185" cy="811783"/>
            </a:xfrm>
          </p:grpSpPr>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14813" y="5472076"/>
                <a:ext cx="6751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grpSp>
        <p:cxnSp>
          <p:nvCxnSpPr>
            <p:cNvPr id="176" name="Straight Arrow Connector 175">
              <a:extLst>
                <a:ext uri="{FF2B5EF4-FFF2-40B4-BE49-F238E27FC236}">
                  <a16:creationId xmlns:a16="http://schemas.microsoft.com/office/drawing/2014/main" id="{E4A1C043-66A2-49BE-AD5F-01D2808A6DB6}"/>
                </a:ext>
                <a:ext uri="{C183D7F6-B498-43B3-948B-1728B52AA6E4}">
                  <adec:decorative xmlns:adec="http://schemas.microsoft.com/office/drawing/2017/decorative" val="1"/>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 uri="{C183D7F6-B498-43B3-948B-1728B52AA6E4}">
                  <adec:decorative xmlns:adec="http://schemas.microsoft.com/office/drawing/2017/decorative" val="1"/>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0532B13C-400A-4129-9256-8DA76CB8CE62}"/>
                </a:ext>
                <a:ext uri="{C183D7F6-B498-43B3-948B-1728B52AA6E4}">
                  <adec:decorative xmlns:adec="http://schemas.microsoft.com/office/drawing/2017/decorative" val="1"/>
                </a:ext>
              </a:extLst>
            </p:cNvPr>
            <p:cNvCxnSpPr>
              <a:stCxn id="33" idx="3"/>
              <a:endCxn id="39" idx="1"/>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C4A5CDA-E8D9-42A4-851D-8557CA2197B9}"/>
                </a:ext>
                <a:ext uri="{C183D7F6-B498-43B3-948B-1728B52AA6E4}">
                  <adec:decorative xmlns:adec="http://schemas.microsoft.com/office/drawing/2017/decorative" val="1"/>
                </a:ext>
              </a:extLst>
            </p:cNvPr>
            <p:cNvCxnSpPr>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18C19E7-19E7-40AF-88D8-6C8C43D84A34}"/>
                </a:ext>
                <a:ext uri="{C183D7F6-B498-43B3-948B-1728B52AA6E4}">
                  <adec:decorative xmlns:adec="http://schemas.microsoft.com/office/drawing/2017/decorative" val="1"/>
                </a:ext>
              </a:extLst>
            </p:cNvPr>
            <p:cNvCxnSpPr>
              <a:stCxn id="168" idx="3"/>
              <a:endCxn id="165" idx="1"/>
            </p:cNvCxnSpPr>
            <p:nvPr/>
          </p:nvCxnSpPr>
          <p:spPr>
            <a:xfrm>
              <a:off x="8731555" y="5110463"/>
              <a:ext cx="93333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 uri="{C183D7F6-B498-43B3-948B-1728B52AA6E4}">
                  <adec:decorative xmlns:adec="http://schemas.microsoft.com/office/drawing/2017/decorative" val="1"/>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 uri="{C183D7F6-B498-43B3-948B-1728B52AA6E4}">
                  <adec:decorative xmlns:adec="http://schemas.microsoft.com/office/drawing/2017/decorative" val="1"/>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 uri="{C183D7F6-B498-43B3-948B-1728B52AA6E4}">
                  <adec:decorative xmlns:adec="http://schemas.microsoft.com/office/drawing/2017/decorative" val="1"/>
                </a:ext>
              </a:extLst>
            </p:cNvPr>
            <p:cNvGrpSpPr/>
            <p:nvPr/>
          </p:nvGrpSpPr>
          <p:grpSpPr>
            <a:xfrm>
              <a:off x="7864963" y="1650561"/>
              <a:ext cx="3940228" cy="1752948"/>
              <a:chOff x="7862875" y="4381500"/>
              <a:chExt cx="3940228" cy="1752948"/>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subnet</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94038" y="4884222"/>
                <a:ext cx="1188720" cy="1242189"/>
                <a:chOff x="10134996" y="2326723"/>
                <a:chExt cx="1188720" cy="1242189"/>
              </a:xfrm>
            </p:grpSpPr>
            <p:sp>
              <p:nvSpPr>
                <p:cNvPr id="254" name="TextBox 253">
                  <a:extLst>
                    <a:ext uri="{FF2B5EF4-FFF2-40B4-BE49-F238E27FC236}">
                      <a16:creationId xmlns:a16="http://schemas.microsoft.com/office/drawing/2014/main" id="{05C0ADD9-7EAE-4132-B1E7-5DD0F572297E}"/>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862875" y="4884222"/>
                <a:ext cx="1280160" cy="1242189"/>
                <a:chOff x="7737727" y="2326723"/>
                <a:chExt cx="1280160" cy="1242189"/>
              </a:xfrm>
            </p:grpSpPr>
            <p:sp>
              <p:nvSpPr>
                <p:cNvPr id="252" name="TextBox 251">
                  <a:extLst>
                    <a:ext uri="{FF2B5EF4-FFF2-40B4-BE49-F238E27FC236}">
                      <a16:creationId xmlns:a16="http://schemas.microsoft.com/office/drawing/2014/main" id="{CFCA983C-5B65-4481-839F-783ABB6FB0E7}"/>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250226"/>
                <a:chOff x="8891948" y="2326723"/>
                <a:chExt cx="1371600" cy="1250226"/>
              </a:xfrm>
            </p:grpSpPr>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standby instance</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 uri="{C183D7F6-B498-43B3-948B-1728B52AA6E4}">
                  <adec:decorative xmlns:adec="http://schemas.microsoft.com/office/drawing/2017/decorative" val="1"/>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757783"/>
                <a:chOff x="5994259" y="2326723"/>
                <a:chExt cx="1513305" cy="757783"/>
              </a:xfrm>
            </p:grpSpPr>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 uri="{C183D7F6-B498-43B3-948B-1728B52AA6E4}">
                  <adec:decorative xmlns:adec="http://schemas.microsoft.com/office/drawing/2017/decorative" val="1"/>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757783"/>
                <a:chOff x="4009780" y="2326723"/>
                <a:chExt cx="1485100" cy="757783"/>
              </a:xfrm>
            </p:grpSpPr>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cxnSp>
          <p:nvCxnSpPr>
            <p:cNvPr id="269" name="Straight Arrow Connector 268">
              <a:extLst>
                <a:ext uri="{FF2B5EF4-FFF2-40B4-BE49-F238E27FC236}">
                  <a16:creationId xmlns:a16="http://schemas.microsoft.com/office/drawing/2014/main" id="{BB66E9B7-2634-4F6A-93C1-A2D80590B412}"/>
                </a:ext>
                <a:ext uri="{C183D7F6-B498-43B3-948B-1728B52AA6E4}">
                  <adec:decorative xmlns:adec="http://schemas.microsoft.com/office/drawing/2017/decorative" val="1"/>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 uri="{C183D7F6-B498-43B3-948B-1728B52AA6E4}">
                  <adec:decorative xmlns:adec="http://schemas.microsoft.com/office/drawing/2017/decorative" val="1"/>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 uri="{C183D7F6-B498-43B3-948B-1728B52AA6E4}">
                  <adec:decorative xmlns:adec="http://schemas.microsoft.com/office/drawing/2017/decorative" val="1"/>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 uri="{C183D7F6-B498-43B3-948B-1728B52AA6E4}">
                  <adec:decorative xmlns:adec="http://schemas.microsoft.com/office/drawing/2017/decorative" val="1"/>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 uri="{C183D7F6-B498-43B3-948B-1728B52AA6E4}">
                  <adec:decorative xmlns:adec="http://schemas.microsoft.com/office/drawing/2017/decorative" val="1"/>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 uri="{C183D7F6-B498-43B3-948B-1728B52AA6E4}">
                  <adec:decorative xmlns:adec="http://schemas.microsoft.com/office/drawing/2017/decorative" val="1"/>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 uri="{C183D7F6-B498-43B3-948B-1728B52AA6E4}">
                  <adec:decorative xmlns:adec="http://schemas.microsoft.com/office/drawing/2017/decorative" val="1"/>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22379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2</a:t>
              </a:r>
            </a:p>
          </p:txBody>
        </p:sp>
        <p:cxnSp>
          <p:nvCxnSpPr>
            <p:cNvPr id="277" name="Straight Arrow Connector 276">
              <a:extLst>
                <a:ext uri="{FF2B5EF4-FFF2-40B4-BE49-F238E27FC236}">
                  <a16:creationId xmlns:a16="http://schemas.microsoft.com/office/drawing/2014/main" id="{92C94CDB-CC75-44AB-B7CB-EC683A69A1D5}"/>
                </a:ext>
                <a:ext uri="{C183D7F6-B498-43B3-948B-1728B52AA6E4}">
                  <adec:decorative xmlns:adec="http://schemas.microsoft.com/office/drawing/2017/decorative" val="1"/>
                </a:ext>
              </a:extLst>
            </p:cNvPr>
            <p:cNvCxnSpPr>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 uri="{C183D7F6-B498-43B3-948B-1728B52AA6E4}">
                  <adec:decorative xmlns:adec="http://schemas.microsoft.com/office/drawing/2017/decorative" val="1"/>
                </a:ext>
              </a:extLst>
            </p:cNvPr>
            <p:cNvCxnSpPr>
              <a:cxnSpLocks/>
              <a:stCxn id="43" idx="3"/>
              <a:endCxn id="261" idx="1"/>
            </p:cNvCxnSpPr>
            <p:nvPr/>
          </p:nvCxnSpPr>
          <p:spPr>
            <a:xfrm flipV="1">
              <a:off x="4133932" y="2384242"/>
              <a:ext cx="2517999" cy="1481374"/>
            </a:xfrm>
            <a:prstGeom prst="bentConnector3">
              <a:avLst>
                <a:gd name="adj1" fmla="val 764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 uri="{C183D7F6-B498-43B3-948B-1728B52AA6E4}">
                  <adec:decorative xmlns:adec="http://schemas.microsoft.com/office/drawing/2017/decorative" val="1"/>
                </a:ext>
              </a:extLst>
            </p:cNvPr>
            <p:cNvCxnSpPr>
              <a:cxnSpLocks/>
              <a:stCxn id="43" idx="3"/>
              <a:endCxn id="163" idx="1"/>
            </p:cNvCxnSpPr>
            <p:nvPr/>
          </p:nvCxnSpPr>
          <p:spPr>
            <a:xfrm>
              <a:off x="4133932" y="3865616"/>
              <a:ext cx="2515911" cy="1247206"/>
            </a:xfrm>
            <a:prstGeom prst="bentConnector3">
              <a:avLst>
                <a:gd name="adj1" fmla="val 7644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 uri="{C183D7F6-B498-43B3-948B-1728B52AA6E4}">
                  <adec:decorative xmlns:adec="http://schemas.microsoft.com/office/drawing/2017/decorative" val="1"/>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40E0C36-5667-4EA1-832F-96FB24B09A4C}"/>
                </a:ext>
                <a:ext uri="{C183D7F6-B498-43B3-948B-1728B52AA6E4}">
                  <adec:decorative xmlns:adec="http://schemas.microsoft.com/office/drawing/2017/decorative" val="1"/>
                </a:ext>
              </a:extLst>
            </p:cNvPr>
            <p:cNvGrpSpPr/>
            <p:nvPr/>
          </p:nvGrpSpPr>
          <p:grpSpPr>
            <a:xfrm>
              <a:off x="5836902" y="3573229"/>
              <a:ext cx="1842598" cy="584775"/>
              <a:chOff x="7073834" y="3500340"/>
              <a:chExt cx="1842598" cy="584775"/>
            </a:xfrm>
          </p:grpSpPr>
          <p:pic>
            <p:nvPicPr>
              <p:cNvPr id="109" name="Graphic 108">
                <a:extLst>
                  <a:ext uri="{FF2B5EF4-FFF2-40B4-BE49-F238E27FC236}">
                    <a16:creationId xmlns:a16="http://schemas.microsoft.com/office/drawing/2014/main" id="{2FDCAACE-E6E4-4000-8D8B-5D9DA1E249D4}"/>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073834" y="3564127"/>
                <a:ext cx="457200" cy="457200"/>
              </a:xfrm>
              <a:prstGeom prst="rect">
                <a:avLst/>
              </a:prstGeom>
            </p:spPr>
          </p:pic>
          <p:sp>
            <p:nvSpPr>
              <p:cNvPr id="110" name="TextBox 109">
                <a:extLst>
                  <a:ext uri="{FF2B5EF4-FFF2-40B4-BE49-F238E27FC236}">
                    <a16:creationId xmlns:a16="http://schemas.microsoft.com/office/drawing/2014/main" id="{803548DE-1C9A-4E55-8E21-FD2B05686F48}"/>
                  </a:ext>
                </a:extLst>
              </p:cNvPr>
              <p:cNvSpPr txBox="1"/>
              <p:nvPr/>
            </p:nvSpPr>
            <p:spPr>
              <a:xfrm>
                <a:off x="7544832" y="3500340"/>
                <a:ext cx="1371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grpSp>
      </p:grpSp>
      <p:sp>
        <p:nvSpPr>
          <p:cNvPr id="5" name="Footer Placeholder 4">
            <a:extLst>
              <a:ext uri="{FF2B5EF4-FFF2-40B4-BE49-F238E27FC236}">
                <a16:creationId xmlns:a16="http://schemas.microsoft.com/office/drawing/2014/main" id="{E3B4DA69-B2BD-4BF8-ABA1-875A36C9CD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237" name="Slide Number Placeholder 236">
            <a:extLst>
              <a:ext uri="{FF2B5EF4-FFF2-40B4-BE49-F238E27FC236}">
                <a16:creationId xmlns:a16="http://schemas.microsoft.com/office/drawing/2014/main" id="{BE247150-C817-4F22-AA7A-115BF2B843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688307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strategies: Write-through</a:t>
            </a:r>
          </a:p>
        </p:txBody>
      </p:sp>
      <p:sp>
        <p:nvSpPr>
          <p:cNvPr id="6" name="TextBox 5">
            <a:extLst>
              <a:ext uri="{FF2B5EF4-FFF2-40B4-BE49-F238E27FC236}">
                <a16:creationId xmlns:a16="http://schemas.microsoft.com/office/drawing/2014/main" id="{2D40DA69-94F9-4992-9283-D328372FC43E}"/>
              </a:ext>
            </a:extLst>
          </p:cNvPr>
          <p:cNvSpPr txBox="1"/>
          <p:nvPr/>
        </p:nvSpPr>
        <p:spPr>
          <a:xfrm>
            <a:off x="419100" y="1266904"/>
            <a:ext cx="8454559" cy="1815882"/>
          </a:xfrm>
          <a:prstGeom prst="rect">
            <a:avLst/>
          </a:prstGeom>
          <a:noFill/>
        </p:spPr>
        <p:txBody>
          <a:bodyPr wrap="none" rtlCol="0">
            <a:spAutoFit/>
          </a:bodyPr>
          <a:lstStyle/>
          <a:p>
            <a:r>
              <a:rPr lang="en-US" sz="1600" dirty="0">
                <a:latin typeface="Lucida Console" panose="020B0609040504020204" pitchFamily="49" charset="0"/>
              </a:rPr>
              <a:t>def save_user(user_id, values):</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a:solidFill>
                  <a:schemeClr val="accent3"/>
                </a:solidFill>
                <a:latin typeface="Lucida Console" panose="020B0609040504020204" pitchFamily="49" charset="0"/>
              </a:rPr>
              <a:t># Save to DB</a:t>
            </a:r>
            <a:br>
              <a:rPr lang="en-US" sz="1600" dirty="0">
                <a:solidFill>
                  <a:schemeClr val="accent3"/>
                </a:solidFill>
                <a:latin typeface="Lucida Console" panose="020B0609040504020204" pitchFamily="49" charset="0"/>
              </a:rPr>
            </a:br>
            <a:r>
              <a:rPr lang="en-US" sz="1600" dirty="0">
                <a:latin typeface="Lucida Console" panose="020B0609040504020204" pitchFamily="49" charset="0"/>
              </a:rPr>
              <a:t>    record = db.query(“update users…where id = ?”, user_id, values)</a:t>
            </a:r>
            <a:br>
              <a:rPr lang="en-US" sz="1600" dirty="0">
                <a:latin typeface="Lucida Console" panose="020B0609040504020204" pitchFamily="49" charset="0"/>
              </a:rPr>
            </a:br>
            <a:r>
              <a:rPr lang="en-US" sz="1600" dirty="0">
                <a:latin typeface="Lucida Console" panose="020B0609040504020204" pitchFamily="49" charset="0"/>
              </a:rPr>
              <a:t>    </a:t>
            </a:r>
            <a:r>
              <a:rPr lang="en-US" sz="1600" dirty="0">
                <a:solidFill>
                  <a:schemeClr val="accent3"/>
                </a:solidFill>
                <a:latin typeface="Lucida Console" panose="020B0609040504020204" pitchFamily="49" charset="0"/>
              </a:rPr>
              <a:t># Push into cache</a:t>
            </a:r>
            <a:br>
              <a:rPr lang="en-US" sz="1600" dirty="0">
                <a:latin typeface="Lucida Console" panose="020B0609040504020204" pitchFamily="49" charset="0"/>
              </a:rPr>
            </a:br>
            <a:r>
              <a:rPr lang="en-US" sz="1600" dirty="0">
                <a:latin typeface="Lucida Console" panose="020B0609040504020204" pitchFamily="49" charset="0"/>
              </a:rPr>
              <a:t>    cache.set(user_id, record, 300) # TTL</a:t>
            </a:r>
            <a:br>
              <a:rPr lang="en-US" sz="1600" dirty="0">
                <a:latin typeface="Lucida Console" panose="020B0609040504020204" pitchFamily="49" charset="0"/>
              </a:rPr>
            </a:br>
            <a:r>
              <a:rPr lang="en-US" sz="1600" dirty="0">
                <a:latin typeface="Lucida Console" panose="020B0609040504020204" pitchFamily="49" charset="0"/>
              </a:rPr>
              <a:t>    return record</a:t>
            </a:r>
          </a:p>
          <a:p>
            <a:endParaRPr lang="en-US" sz="1600" dirty="0">
              <a:latin typeface="Lucida Console" panose="020B0609040504020204" pitchFamily="49" charset="0"/>
              <a:ea typeface="Amazon Ember Light" panose="020B0403020204020204" pitchFamily="34" charset="0"/>
              <a:cs typeface="Amazon Ember Light" panose="020B0403020204020204" pitchFamily="34" charset="0"/>
            </a:endParaRPr>
          </a:p>
        </p:txBody>
      </p:sp>
      <p:grpSp>
        <p:nvGrpSpPr>
          <p:cNvPr id="38" name="Group 37" descr="write-through cache strategy.">
            <a:extLst>
              <a:ext uri="{FF2B5EF4-FFF2-40B4-BE49-F238E27FC236}">
                <a16:creationId xmlns:a16="http://schemas.microsoft.com/office/drawing/2014/main" id="{F245D857-2203-4F43-A1A1-5087AB6F6F90}"/>
              </a:ext>
            </a:extLst>
          </p:cNvPr>
          <p:cNvGrpSpPr/>
          <p:nvPr/>
        </p:nvGrpSpPr>
        <p:grpSpPr>
          <a:xfrm>
            <a:off x="599021" y="2444566"/>
            <a:ext cx="10993958" cy="3972340"/>
            <a:chOff x="1102540" y="2212089"/>
            <a:chExt cx="10993958" cy="3972340"/>
          </a:xfrm>
        </p:grpSpPr>
        <p:cxnSp>
          <p:nvCxnSpPr>
            <p:cNvPr id="24" name="Straight Arrow Connector 23"/>
            <p:cNvCxnSpPr>
              <a:cxnSpLocks/>
            </p:cNvCxnSpPr>
            <p:nvPr/>
          </p:nvCxnSpPr>
          <p:spPr>
            <a:xfrm flipH="1">
              <a:off x="4847899" y="3517088"/>
              <a:ext cx="1856571" cy="0"/>
            </a:xfrm>
            <a:prstGeom prst="straightConnector1">
              <a:avLst/>
            </a:prstGeom>
            <a:ln w="127000">
              <a:solidFill>
                <a:schemeClr val="accent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A4955BE-0432-48C4-BDC8-9C179FDD5F79}"/>
                </a:ext>
              </a:extLst>
            </p:cNvPr>
            <p:cNvGrpSpPr/>
            <p:nvPr/>
          </p:nvGrpSpPr>
          <p:grpSpPr>
            <a:xfrm>
              <a:off x="1102540" y="2739436"/>
              <a:ext cx="4674359" cy="3444993"/>
              <a:chOff x="1102540" y="2331660"/>
              <a:chExt cx="4674359" cy="3444993"/>
            </a:xfrm>
          </p:grpSpPr>
          <p:pic>
            <p:nvPicPr>
              <p:cNvPr id="25" name="Picture 24">
                <a:extLst>
                  <a:ext uri="{FF2B5EF4-FFF2-40B4-BE49-F238E27FC236}">
                    <a16:creationId xmlns:a16="http://schemas.microsoft.com/office/drawing/2014/main" id="{5E71B3F6-65F1-D34A-B005-CED566D3DAD0}"/>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7667" b="17427"/>
              <a:stretch/>
            </p:blipFill>
            <p:spPr>
              <a:xfrm>
                <a:off x="1102540" y="2483708"/>
                <a:ext cx="4674359" cy="3033905"/>
              </a:xfrm>
              <a:prstGeom prst="rect">
                <a:avLst/>
              </a:prstGeom>
            </p:spPr>
          </p:pic>
          <p:pic>
            <p:nvPicPr>
              <p:cNvPr id="26" name="Picture 25">
                <a:extLst>
                  <a:ext uri="{FF2B5EF4-FFF2-40B4-BE49-F238E27FC236}">
                    <a16:creationId xmlns:a16="http://schemas.microsoft.com/office/drawing/2014/main" id="{A686A1CA-2373-EE49-87D0-55796446B41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526" y="2331660"/>
                <a:ext cx="2920386" cy="3444993"/>
              </a:xfrm>
              <a:prstGeom prst="rect">
                <a:avLst/>
              </a:prstGeom>
            </p:spPr>
          </p:pic>
          <p:sp>
            <p:nvSpPr>
              <p:cNvPr id="7" name="TextBox 6">
                <a:extLst>
                  <a:ext uri="{FF2B5EF4-FFF2-40B4-BE49-F238E27FC236}">
                    <a16:creationId xmlns:a16="http://schemas.microsoft.com/office/drawing/2014/main" id="{817B213F-2F10-403D-9139-803331B8443A}"/>
                  </a:ext>
                </a:extLst>
              </p:cNvPr>
              <p:cNvSpPr txBox="1"/>
              <p:nvPr/>
            </p:nvSpPr>
            <p:spPr>
              <a:xfrm>
                <a:off x="2757321" y="5372094"/>
                <a:ext cx="1364796" cy="400110"/>
              </a:xfrm>
              <a:prstGeom prst="rect">
                <a:avLst/>
              </a:prstGeom>
              <a:noFill/>
            </p:spPr>
            <p:txBody>
              <a:bodyPr wrap="none" rtlCol="0">
                <a:spAutoFit/>
              </a:bodyPr>
              <a:lstStyle/>
              <a:p>
                <a:pPr algn="ctr"/>
                <a:r>
                  <a:rPr lang="en-US" sz="2000" dirty="0">
                    <a:latin typeface="Amazon Ember"/>
                    <a:ea typeface="Amazon Ember Light" panose="020B0403020204020204" pitchFamily="34" charset="0"/>
                    <a:cs typeface="Amazon Ember Light" panose="020B0403020204020204" pitchFamily="34" charset="0"/>
                  </a:rPr>
                  <a:t>Application</a:t>
                </a:r>
              </a:p>
            </p:txBody>
          </p:sp>
        </p:grpSp>
        <p:grpSp>
          <p:nvGrpSpPr>
            <p:cNvPr id="17" name="Group 16">
              <a:extLst>
                <a:ext uri="{FF2B5EF4-FFF2-40B4-BE49-F238E27FC236}">
                  <a16:creationId xmlns:a16="http://schemas.microsoft.com/office/drawing/2014/main" id="{5B98D7F7-68FF-4F3E-8433-B42ADFB59A8A}"/>
                </a:ext>
              </a:extLst>
            </p:cNvPr>
            <p:cNvGrpSpPr/>
            <p:nvPr/>
          </p:nvGrpSpPr>
          <p:grpSpPr>
            <a:xfrm>
              <a:off x="9543799" y="3389696"/>
              <a:ext cx="2552699" cy="2790284"/>
              <a:chOff x="8666470" y="3229057"/>
              <a:chExt cx="2552699" cy="2790284"/>
            </a:xfrm>
          </p:grpSpPr>
          <p:pic>
            <p:nvPicPr>
              <p:cNvPr id="16" name="Picture 15">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6470" y="3229057"/>
                <a:ext cx="2552699" cy="2552699"/>
              </a:xfrm>
              <a:prstGeom prst="rect">
                <a:avLst/>
              </a:prstGeom>
            </p:spPr>
          </p:pic>
          <p:sp>
            <p:nvSpPr>
              <p:cNvPr id="33" name="TextBox 32">
                <a:extLst>
                  <a:ext uri="{FF2B5EF4-FFF2-40B4-BE49-F238E27FC236}">
                    <a16:creationId xmlns:a16="http://schemas.microsoft.com/office/drawing/2014/main" id="{4A8D1C4D-641D-4666-B9FE-5F66718743CF}"/>
                  </a:ext>
                </a:extLst>
              </p:cNvPr>
              <p:cNvSpPr txBox="1"/>
              <p:nvPr/>
            </p:nvSpPr>
            <p:spPr>
              <a:xfrm>
                <a:off x="9364328" y="5619231"/>
                <a:ext cx="1156983" cy="400110"/>
              </a:xfrm>
              <a:prstGeom prst="rect">
                <a:avLst/>
              </a:prstGeom>
              <a:noFill/>
            </p:spPr>
            <p:txBody>
              <a:bodyPr wrap="none" rtlCol="0">
                <a:spAutoFit/>
              </a:bodyPr>
              <a:lstStyle/>
              <a:p>
                <a:pPr algn="ctr"/>
                <a:r>
                  <a:rPr lang="en-US" sz="2000" dirty="0">
                    <a:latin typeface="Amazon Ember"/>
                    <a:ea typeface="Amazon Ember Light" panose="020B0403020204020204" pitchFamily="34" charset="0"/>
                    <a:cs typeface="Amazon Ember Light" panose="020B0403020204020204" pitchFamily="34" charset="0"/>
                  </a:rPr>
                  <a:t>Database</a:t>
                </a:r>
              </a:p>
            </p:txBody>
          </p:sp>
        </p:grpSp>
        <p:cxnSp>
          <p:nvCxnSpPr>
            <p:cNvPr id="23" name="Straight Arrow Connector 22"/>
            <p:cNvCxnSpPr/>
            <p:nvPr/>
          </p:nvCxnSpPr>
          <p:spPr>
            <a:xfrm flipH="1">
              <a:off x="4860886" y="5012039"/>
              <a:ext cx="4937760" cy="0"/>
            </a:xfrm>
            <a:prstGeom prst="straightConnector1">
              <a:avLst/>
            </a:prstGeom>
            <a:ln w="127000">
              <a:solidFill>
                <a:schemeClr val="accent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AF015F69-9A6B-4BFC-B5D0-B6E46AEFD125}"/>
                </a:ext>
              </a:extLst>
            </p:cNvPr>
            <p:cNvGrpSpPr/>
            <p:nvPr/>
          </p:nvGrpSpPr>
          <p:grpSpPr>
            <a:xfrm>
              <a:off x="6696561" y="2212089"/>
              <a:ext cx="1701940" cy="2103120"/>
              <a:chOff x="6696561" y="3002925"/>
              <a:chExt cx="1701940" cy="2103120"/>
            </a:xfrm>
          </p:grpSpPr>
          <p:sp>
            <p:nvSpPr>
              <p:cNvPr id="42" name="Rounded Rectangle 28">
                <a:extLst>
                  <a:ext uri="{FF2B5EF4-FFF2-40B4-BE49-F238E27FC236}">
                    <a16:creationId xmlns:a16="http://schemas.microsoft.com/office/drawing/2014/main" id="{00D5B216-09C4-4075-A0AC-D12AECF1EE6C}"/>
                  </a:ext>
                </a:extLst>
              </p:cNvPr>
              <p:cNvSpPr/>
              <p:nvPr/>
            </p:nvSpPr>
            <p:spPr>
              <a:xfrm>
                <a:off x="6696561" y="3002925"/>
                <a:ext cx="1701940" cy="2103120"/>
              </a:xfrm>
              <a:prstGeom prst="roundRect">
                <a:avLst/>
              </a:prstGeom>
              <a:solidFill>
                <a:schemeClr val="accent1">
                  <a:lumMod val="10000"/>
                  <a:lumOff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mazon Ember"/>
                </a:endParaRPr>
              </a:p>
            </p:txBody>
          </p:sp>
          <p:pic>
            <p:nvPicPr>
              <p:cNvPr id="43" name="Graphic 42">
                <a:extLst>
                  <a:ext uri="{FF2B5EF4-FFF2-40B4-BE49-F238E27FC236}">
                    <a16:creationId xmlns:a16="http://schemas.microsoft.com/office/drawing/2014/main" id="{E4427C35-98A5-4FF4-94DD-972531CA658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0331" y="3840950"/>
                <a:ext cx="914400" cy="914400"/>
              </a:xfrm>
              <a:prstGeom prst="rect">
                <a:avLst/>
              </a:prstGeom>
            </p:spPr>
          </p:pic>
          <p:sp>
            <p:nvSpPr>
              <p:cNvPr id="44" name="TextBox 43">
                <a:extLst>
                  <a:ext uri="{FF2B5EF4-FFF2-40B4-BE49-F238E27FC236}">
                    <a16:creationId xmlns:a16="http://schemas.microsoft.com/office/drawing/2014/main" id="{305AC0C1-2A72-4E56-A3C1-62B93FF876FB}"/>
                  </a:ext>
                </a:extLst>
              </p:cNvPr>
              <p:cNvSpPr txBox="1"/>
              <p:nvPr/>
            </p:nvSpPr>
            <p:spPr>
              <a:xfrm>
                <a:off x="6863529" y="3107858"/>
                <a:ext cx="1368003" cy="707886"/>
              </a:xfrm>
              <a:prstGeom prst="rect">
                <a:avLst/>
              </a:prstGeom>
              <a:noFill/>
            </p:spPr>
            <p:txBody>
              <a:bodyPr wrap="none" rtlCol="0">
                <a:spAutoFit/>
              </a:bodyPr>
              <a:lstStyle/>
              <a:p>
                <a:pPr algn="ctr"/>
                <a:r>
                  <a:rPr lang="en-US" sz="2000" dirty="0">
                    <a:latin typeface="Amazon Ember"/>
                    <a:ea typeface="Amazon Ember Light" panose="020B0403020204020204" pitchFamily="34" charset="0"/>
                    <a:cs typeface="Amazon Ember Light" panose="020B0403020204020204" pitchFamily="34" charset="0"/>
                  </a:rPr>
                  <a:t>Amazon </a:t>
                </a:r>
                <a:br>
                  <a:rPr lang="en-US" sz="2000" dirty="0">
                    <a:latin typeface="Amazon Ember"/>
                    <a:ea typeface="Amazon Ember Light" panose="020B0403020204020204" pitchFamily="34" charset="0"/>
                    <a:cs typeface="Amazon Ember Light" panose="020B0403020204020204" pitchFamily="34" charset="0"/>
                  </a:rPr>
                </a:br>
                <a:r>
                  <a:rPr lang="en-US" sz="2000" dirty="0">
                    <a:latin typeface="Amazon Ember"/>
                    <a:ea typeface="Amazon Ember Light" panose="020B0403020204020204" pitchFamily="34" charset="0"/>
                    <a:cs typeface="Amazon Ember Light" panose="020B0403020204020204" pitchFamily="34" charset="0"/>
                  </a:rPr>
                  <a:t>ElastiCache</a:t>
                </a:r>
              </a:p>
            </p:txBody>
          </p:sp>
        </p:grpSp>
      </p:grpSp>
      <p:sp>
        <p:nvSpPr>
          <p:cNvPr id="3" name="Footer Placeholder 2">
            <a:extLst>
              <a:ext uri="{FF2B5EF4-FFF2-40B4-BE49-F238E27FC236}">
                <a16:creationId xmlns:a16="http://schemas.microsoft.com/office/drawing/2014/main" id="{8FD07FEE-6A45-4656-A0B2-AAA357B0622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92D6B14-5646-4021-BD67-435111C1501D}"/>
              </a:ext>
            </a:extLst>
          </p:cNvPr>
          <p:cNvSpPr>
            <a:spLocks noGrp="1"/>
          </p:cNvSpPr>
          <p:nvPr>
            <p:ph type="sldNum" sz="quarter" idx="12"/>
          </p:nvPr>
        </p:nvSpPr>
        <p:spPr/>
        <p:txBody>
          <a:bodyPr/>
          <a:lstStyle/>
          <a:p>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1992353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TTL</a:t>
            </a:r>
          </a:p>
        </p:txBody>
      </p:sp>
      <p:grpSp>
        <p:nvGrpSpPr>
          <p:cNvPr id="8" name="Group 7" descr="after the time to live expires on application cache writes, the application queries the database.">
            <a:extLst>
              <a:ext uri="{FF2B5EF4-FFF2-40B4-BE49-F238E27FC236}">
                <a16:creationId xmlns:a16="http://schemas.microsoft.com/office/drawing/2014/main" id="{2D327B6E-5DD6-47A3-80C9-497CC81E1721}"/>
              </a:ext>
            </a:extLst>
          </p:cNvPr>
          <p:cNvGrpSpPr/>
          <p:nvPr/>
        </p:nvGrpSpPr>
        <p:grpSpPr>
          <a:xfrm>
            <a:off x="593682" y="1305913"/>
            <a:ext cx="11004636" cy="5001083"/>
            <a:chOff x="1006119" y="1305913"/>
            <a:chExt cx="11004636" cy="5001083"/>
          </a:xfrm>
        </p:grpSpPr>
        <p:pic>
          <p:nvPicPr>
            <p:cNvPr id="116" name="Graphic 115">
              <a:extLst>
                <a:ext uri="{FF2B5EF4-FFF2-40B4-BE49-F238E27FC236}">
                  <a16:creationId xmlns:a16="http://schemas.microsoft.com/office/drawing/2014/main" id="{9A35F56F-CDCE-42CD-BB47-CD11E18F44E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5683" y="3816732"/>
              <a:ext cx="1371600" cy="1371600"/>
            </a:xfrm>
            <a:prstGeom prst="rect">
              <a:avLst/>
            </a:prstGeom>
          </p:spPr>
        </p:pic>
        <p:grpSp>
          <p:nvGrpSpPr>
            <p:cNvPr id="66" name="Group 65">
              <a:extLst>
                <a:ext uri="{FF2B5EF4-FFF2-40B4-BE49-F238E27FC236}">
                  <a16:creationId xmlns:a16="http://schemas.microsoft.com/office/drawing/2014/main" id="{21671C4B-7479-4A7E-AA4F-D4654BBD7358}"/>
                </a:ext>
              </a:extLst>
            </p:cNvPr>
            <p:cNvGrpSpPr/>
            <p:nvPr/>
          </p:nvGrpSpPr>
          <p:grpSpPr>
            <a:xfrm>
              <a:off x="4679881" y="3511595"/>
              <a:ext cx="3957624" cy="2581489"/>
              <a:chOff x="2710831" y="2633903"/>
              <a:chExt cx="3957624" cy="2581489"/>
            </a:xfrm>
          </p:grpSpPr>
          <p:pic>
            <p:nvPicPr>
              <p:cNvPr id="67" name="Graphic 66">
                <a:extLst>
                  <a:ext uri="{FF2B5EF4-FFF2-40B4-BE49-F238E27FC236}">
                    <a16:creationId xmlns:a16="http://schemas.microsoft.com/office/drawing/2014/main" id="{E8FE1BB9-34A2-4530-9498-5A6B563396B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0831" y="2633903"/>
                <a:ext cx="731520" cy="731520"/>
              </a:xfrm>
              <a:prstGeom prst="rect">
                <a:avLst/>
              </a:prstGeom>
            </p:spPr>
          </p:pic>
          <p:pic>
            <p:nvPicPr>
              <p:cNvPr id="68" name="Graphic 67">
                <a:extLst>
                  <a:ext uri="{FF2B5EF4-FFF2-40B4-BE49-F238E27FC236}">
                    <a16:creationId xmlns:a16="http://schemas.microsoft.com/office/drawing/2014/main" id="{4774F7DD-C0CA-4454-9518-0EDE56B180C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17357" y="2633903"/>
                <a:ext cx="731520" cy="731520"/>
              </a:xfrm>
              <a:prstGeom prst="rect">
                <a:avLst/>
              </a:prstGeom>
            </p:spPr>
          </p:pic>
          <p:pic>
            <p:nvPicPr>
              <p:cNvPr id="77" name="Graphic 76">
                <a:extLst>
                  <a:ext uri="{FF2B5EF4-FFF2-40B4-BE49-F238E27FC236}">
                    <a16:creationId xmlns:a16="http://schemas.microsoft.com/office/drawing/2014/main" id="{AF6D2868-7C21-48CD-8419-989243D462F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3883" y="2633903"/>
                <a:ext cx="731520" cy="731520"/>
              </a:xfrm>
              <a:prstGeom prst="rect">
                <a:avLst/>
              </a:prstGeom>
            </p:spPr>
          </p:pic>
          <p:pic>
            <p:nvPicPr>
              <p:cNvPr id="78" name="Graphic 77">
                <a:extLst>
                  <a:ext uri="{FF2B5EF4-FFF2-40B4-BE49-F238E27FC236}">
                    <a16:creationId xmlns:a16="http://schemas.microsoft.com/office/drawing/2014/main" id="{143CDFF1-4BDA-4C6A-BF77-8A3887C0E99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0409" y="2633903"/>
                <a:ext cx="731520" cy="731520"/>
              </a:xfrm>
              <a:prstGeom prst="rect">
                <a:avLst/>
              </a:prstGeom>
            </p:spPr>
          </p:pic>
          <p:pic>
            <p:nvPicPr>
              <p:cNvPr id="79" name="Graphic 78">
                <a:extLst>
                  <a:ext uri="{FF2B5EF4-FFF2-40B4-BE49-F238E27FC236}">
                    <a16:creationId xmlns:a16="http://schemas.microsoft.com/office/drawing/2014/main" id="{285CAC2C-313D-4481-9010-DE3C969DAD4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6935" y="2633903"/>
                <a:ext cx="731520" cy="731520"/>
              </a:xfrm>
              <a:prstGeom prst="rect">
                <a:avLst/>
              </a:prstGeom>
            </p:spPr>
          </p:pic>
          <p:pic>
            <p:nvPicPr>
              <p:cNvPr id="80" name="Graphic 79">
                <a:extLst>
                  <a:ext uri="{FF2B5EF4-FFF2-40B4-BE49-F238E27FC236}">
                    <a16:creationId xmlns:a16="http://schemas.microsoft.com/office/drawing/2014/main" id="{FACEFF75-E082-4D8E-AFE1-07E60EACEC1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0831" y="3558207"/>
                <a:ext cx="731520" cy="731520"/>
              </a:xfrm>
              <a:prstGeom prst="rect">
                <a:avLst/>
              </a:prstGeom>
            </p:spPr>
          </p:pic>
          <p:pic>
            <p:nvPicPr>
              <p:cNvPr id="81" name="Graphic 80">
                <a:extLst>
                  <a:ext uri="{FF2B5EF4-FFF2-40B4-BE49-F238E27FC236}">
                    <a16:creationId xmlns:a16="http://schemas.microsoft.com/office/drawing/2014/main" id="{469D247C-1E63-483E-9E10-87FE033217D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17357" y="3558207"/>
                <a:ext cx="731520" cy="731520"/>
              </a:xfrm>
              <a:prstGeom prst="rect">
                <a:avLst/>
              </a:prstGeom>
            </p:spPr>
          </p:pic>
          <p:pic>
            <p:nvPicPr>
              <p:cNvPr id="92" name="Graphic 91">
                <a:extLst>
                  <a:ext uri="{FF2B5EF4-FFF2-40B4-BE49-F238E27FC236}">
                    <a16:creationId xmlns:a16="http://schemas.microsoft.com/office/drawing/2014/main" id="{68661F39-1D25-403F-8C1F-8A1C95B32DA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3883" y="3558207"/>
                <a:ext cx="731520" cy="731520"/>
              </a:xfrm>
              <a:prstGeom prst="rect">
                <a:avLst/>
              </a:prstGeom>
            </p:spPr>
          </p:pic>
          <p:pic>
            <p:nvPicPr>
              <p:cNvPr id="93" name="Graphic 92">
                <a:extLst>
                  <a:ext uri="{FF2B5EF4-FFF2-40B4-BE49-F238E27FC236}">
                    <a16:creationId xmlns:a16="http://schemas.microsoft.com/office/drawing/2014/main" id="{5A2DBC96-C43A-4163-A5E7-7A46D34C9D3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0409" y="3558207"/>
                <a:ext cx="731520" cy="731520"/>
              </a:xfrm>
              <a:prstGeom prst="rect">
                <a:avLst/>
              </a:prstGeom>
            </p:spPr>
          </p:pic>
          <p:pic>
            <p:nvPicPr>
              <p:cNvPr id="94" name="Graphic 93">
                <a:extLst>
                  <a:ext uri="{FF2B5EF4-FFF2-40B4-BE49-F238E27FC236}">
                    <a16:creationId xmlns:a16="http://schemas.microsoft.com/office/drawing/2014/main" id="{F53F961F-43F7-401C-8A5D-C47BC797E36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6935" y="3558207"/>
                <a:ext cx="731520" cy="731520"/>
              </a:xfrm>
              <a:prstGeom prst="rect">
                <a:avLst/>
              </a:prstGeom>
            </p:spPr>
          </p:pic>
          <p:pic>
            <p:nvPicPr>
              <p:cNvPr id="95" name="Graphic 94">
                <a:extLst>
                  <a:ext uri="{FF2B5EF4-FFF2-40B4-BE49-F238E27FC236}">
                    <a16:creationId xmlns:a16="http://schemas.microsoft.com/office/drawing/2014/main" id="{A03A1F91-F1E0-45E4-9F26-4C8EF392CF5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0831" y="4482511"/>
                <a:ext cx="731520" cy="731520"/>
              </a:xfrm>
              <a:prstGeom prst="rect">
                <a:avLst/>
              </a:prstGeom>
            </p:spPr>
          </p:pic>
          <p:pic>
            <p:nvPicPr>
              <p:cNvPr id="96" name="Graphic 95">
                <a:extLst>
                  <a:ext uri="{FF2B5EF4-FFF2-40B4-BE49-F238E27FC236}">
                    <a16:creationId xmlns:a16="http://schemas.microsoft.com/office/drawing/2014/main" id="{63C06B7D-EF16-4AF8-86C3-D1D9B2DB17E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17357" y="4482511"/>
                <a:ext cx="731520" cy="731520"/>
              </a:xfrm>
              <a:prstGeom prst="rect">
                <a:avLst/>
              </a:prstGeom>
            </p:spPr>
          </p:pic>
          <p:pic>
            <p:nvPicPr>
              <p:cNvPr id="97" name="Graphic 96">
                <a:extLst>
                  <a:ext uri="{FF2B5EF4-FFF2-40B4-BE49-F238E27FC236}">
                    <a16:creationId xmlns:a16="http://schemas.microsoft.com/office/drawing/2014/main" id="{A2D08162-FBF1-42BC-82C7-54BF414FDDC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3883" y="4482511"/>
                <a:ext cx="731520" cy="731520"/>
              </a:xfrm>
              <a:prstGeom prst="rect">
                <a:avLst/>
              </a:prstGeom>
            </p:spPr>
          </p:pic>
          <p:pic>
            <p:nvPicPr>
              <p:cNvPr id="98" name="Graphic 97">
                <a:extLst>
                  <a:ext uri="{FF2B5EF4-FFF2-40B4-BE49-F238E27FC236}">
                    <a16:creationId xmlns:a16="http://schemas.microsoft.com/office/drawing/2014/main" id="{1330A2D9-AB93-4349-8A7F-4D01630E011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0409" y="4482511"/>
                <a:ext cx="731520" cy="731520"/>
              </a:xfrm>
              <a:prstGeom prst="rect">
                <a:avLst/>
              </a:prstGeom>
            </p:spPr>
          </p:pic>
          <p:pic>
            <p:nvPicPr>
              <p:cNvPr id="99" name="Graphic 98">
                <a:extLst>
                  <a:ext uri="{FF2B5EF4-FFF2-40B4-BE49-F238E27FC236}">
                    <a16:creationId xmlns:a16="http://schemas.microsoft.com/office/drawing/2014/main" id="{B2DC3FC5-DD53-44C8-8BBF-A7B46ADEE0A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6935" y="4482511"/>
                <a:ext cx="731520" cy="731520"/>
              </a:xfrm>
              <a:prstGeom prst="rect">
                <a:avLst/>
              </a:prstGeom>
            </p:spPr>
          </p:pic>
          <p:pic>
            <p:nvPicPr>
              <p:cNvPr id="100" name="Picture 99">
                <a:extLst>
                  <a:ext uri="{FF2B5EF4-FFF2-40B4-BE49-F238E27FC236}">
                    <a16:creationId xmlns:a16="http://schemas.microsoft.com/office/drawing/2014/main" id="{B286121D-CC89-47F9-860F-FCD729940BBB}"/>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2899426" y="2926570"/>
                <a:ext cx="354330" cy="365760"/>
              </a:xfrm>
              <a:prstGeom prst="rect">
                <a:avLst/>
              </a:prstGeom>
            </p:spPr>
          </p:pic>
          <p:pic>
            <p:nvPicPr>
              <p:cNvPr id="101" name="Picture 100">
                <a:extLst>
                  <a:ext uri="{FF2B5EF4-FFF2-40B4-BE49-F238E27FC236}">
                    <a16:creationId xmlns:a16="http://schemas.microsoft.com/office/drawing/2014/main" id="{0B4017EE-9917-45F7-BADE-7F0DD49EBC78}"/>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3705952" y="2926570"/>
                <a:ext cx="354330" cy="365760"/>
              </a:xfrm>
              <a:prstGeom prst="rect">
                <a:avLst/>
              </a:prstGeom>
            </p:spPr>
          </p:pic>
          <p:pic>
            <p:nvPicPr>
              <p:cNvPr id="102" name="Picture 101">
                <a:extLst>
                  <a:ext uri="{FF2B5EF4-FFF2-40B4-BE49-F238E27FC236}">
                    <a16:creationId xmlns:a16="http://schemas.microsoft.com/office/drawing/2014/main" id="{CB459AE7-EA87-4699-A411-10314D6C2119}"/>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4512478" y="2926570"/>
                <a:ext cx="354330" cy="365760"/>
              </a:xfrm>
              <a:prstGeom prst="rect">
                <a:avLst/>
              </a:prstGeom>
            </p:spPr>
          </p:pic>
          <p:pic>
            <p:nvPicPr>
              <p:cNvPr id="103" name="Picture 102">
                <a:extLst>
                  <a:ext uri="{FF2B5EF4-FFF2-40B4-BE49-F238E27FC236}">
                    <a16:creationId xmlns:a16="http://schemas.microsoft.com/office/drawing/2014/main" id="{2BD1463D-FE6A-4E1D-BD28-48A1EF0DE3F4}"/>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5319004" y="2926570"/>
                <a:ext cx="354330" cy="365760"/>
              </a:xfrm>
              <a:prstGeom prst="rect">
                <a:avLst/>
              </a:prstGeom>
            </p:spPr>
          </p:pic>
          <p:pic>
            <p:nvPicPr>
              <p:cNvPr id="104" name="Picture 103">
                <a:extLst>
                  <a:ext uri="{FF2B5EF4-FFF2-40B4-BE49-F238E27FC236}">
                    <a16:creationId xmlns:a16="http://schemas.microsoft.com/office/drawing/2014/main" id="{0F957AE5-A77F-4D34-AAA3-9DF0724DB84B}"/>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6125530" y="2926570"/>
                <a:ext cx="354330" cy="365760"/>
              </a:xfrm>
              <a:prstGeom prst="rect">
                <a:avLst/>
              </a:prstGeom>
            </p:spPr>
          </p:pic>
          <p:pic>
            <p:nvPicPr>
              <p:cNvPr id="105" name="Picture 104">
                <a:extLst>
                  <a:ext uri="{FF2B5EF4-FFF2-40B4-BE49-F238E27FC236}">
                    <a16:creationId xmlns:a16="http://schemas.microsoft.com/office/drawing/2014/main" id="{08CD4192-7908-4BCF-B023-6573F54C5C92}"/>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2899426" y="3847096"/>
                <a:ext cx="354330" cy="365760"/>
              </a:xfrm>
              <a:prstGeom prst="rect">
                <a:avLst/>
              </a:prstGeom>
            </p:spPr>
          </p:pic>
          <p:pic>
            <p:nvPicPr>
              <p:cNvPr id="106" name="Picture 105">
                <a:extLst>
                  <a:ext uri="{FF2B5EF4-FFF2-40B4-BE49-F238E27FC236}">
                    <a16:creationId xmlns:a16="http://schemas.microsoft.com/office/drawing/2014/main" id="{EDE5A254-7B8B-45FF-9F5E-9EAF7293E8E6}"/>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3705952" y="3847096"/>
                <a:ext cx="354330" cy="365760"/>
              </a:xfrm>
              <a:prstGeom prst="rect">
                <a:avLst/>
              </a:prstGeom>
            </p:spPr>
          </p:pic>
          <p:pic>
            <p:nvPicPr>
              <p:cNvPr id="107" name="Picture 106">
                <a:extLst>
                  <a:ext uri="{FF2B5EF4-FFF2-40B4-BE49-F238E27FC236}">
                    <a16:creationId xmlns:a16="http://schemas.microsoft.com/office/drawing/2014/main" id="{924203B6-FA01-407C-9E32-D156BD2B5300}"/>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4512478" y="3847096"/>
                <a:ext cx="354330" cy="365760"/>
              </a:xfrm>
              <a:prstGeom prst="rect">
                <a:avLst/>
              </a:prstGeom>
            </p:spPr>
          </p:pic>
          <p:pic>
            <p:nvPicPr>
              <p:cNvPr id="108" name="Picture 107">
                <a:extLst>
                  <a:ext uri="{FF2B5EF4-FFF2-40B4-BE49-F238E27FC236}">
                    <a16:creationId xmlns:a16="http://schemas.microsoft.com/office/drawing/2014/main" id="{44B49632-1274-4D3D-9E87-C7A7D56F3BB1}"/>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5319004" y="3847096"/>
                <a:ext cx="354330" cy="365760"/>
              </a:xfrm>
              <a:prstGeom prst="rect">
                <a:avLst/>
              </a:prstGeom>
            </p:spPr>
          </p:pic>
          <p:pic>
            <p:nvPicPr>
              <p:cNvPr id="109" name="Picture 108">
                <a:extLst>
                  <a:ext uri="{FF2B5EF4-FFF2-40B4-BE49-F238E27FC236}">
                    <a16:creationId xmlns:a16="http://schemas.microsoft.com/office/drawing/2014/main" id="{4BE1DCFE-0C5B-4719-907C-0230B3CE3649}"/>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2899426" y="4765396"/>
                <a:ext cx="354330" cy="365760"/>
              </a:xfrm>
              <a:prstGeom prst="rect">
                <a:avLst/>
              </a:prstGeom>
            </p:spPr>
          </p:pic>
          <p:pic>
            <p:nvPicPr>
              <p:cNvPr id="110" name="Picture 109">
                <a:extLst>
                  <a:ext uri="{FF2B5EF4-FFF2-40B4-BE49-F238E27FC236}">
                    <a16:creationId xmlns:a16="http://schemas.microsoft.com/office/drawing/2014/main" id="{439587DB-C8DC-4E83-84AF-6120B0BA44D5}"/>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5319004" y="4746162"/>
                <a:ext cx="354330" cy="365760"/>
              </a:xfrm>
              <a:prstGeom prst="rect">
                <a:avLst/>
              </a:prstGeom>
            </p:spPr>
          </p:pic>
          <p:pic>
            <p:nvPicPr>
              <p:cNvPr id="111" name="Picture 110">
                <a:extLst>
                  <a:ext uri="{FF2B5EF4-FFF2-40B4-BE49-F238E27FC236}">
                    <a16:creationId xmlns:a16="http://schemas.microsoft.com/office/drawing/2014/main" id="{DD04EFED-1427-45F0-B727-C5394863C29F}"/>
                  </a:ext>
                  <a:ext uri="{C183D7F6-B498-43B3-948B-1728B52AA6E4}">
                    <adec:decorative xmlns:adec="http://schemas.microsoft.com/office/drawing/2017/decorative" val="1"/>
                  </a:ext>
                </a:extLst>
              </p:cNvPr>
              <p:cNvPicPr>
                <a:picLocks noChangeAspect="1"/>
              </p:cNvPicPr>
              <p:nvPr/>
            </p:nvPicPr>
            <p:blipFill>
              <a:blip r:embed="rId8" cstate="print"/>
              <a:stretch>
                <a:fillRect/>
              </a:stretch>
            </p:blipFill>
            <p:spPr>
              <a:xfrm>
                <a:off x="6125530" y="4746162"/>
                <a:ext cx="354330" cy="365760"/>
              </a:xfrm>
              <a:prstGeom prst="rect">
                <a:avLst/>
              </a:prstGeom>
            </p:spPr>
          </p:pic>
          <p:sp>
            <p:nvSpPr>
              <p:cNvPr id="112" name="TextBox 111">
                <a:extLst>
                  <a:ext uri="{FF2B5EF4-FFF2-40B4-BE49-F238E27FC236}">
                    <a16:creationId xmlns:a16="http://schemas.microsoft.com/office/drawing/2014/main" id="{B131437A-5284-404B-BA77-0B9403A00B34}"/>
                  </a:ext>
                </a:extLst>
              </p:cNvPr>
              <p:cNvSpPr txBox="1"/>
              <p:nvPr/>
            </p:nvSpPr>
            <p:spPr>
              <a:xfrm>
                <a:off x="5243998" y="2753929"/>
                <a:ext cx="450764" cy="707886"/>
              </a:xfrm>
              <a:prstGeom prst="rect">
                <a:avLst/>
              </a:prstGeom>
              <a:noFill/>
            </p:spPr>
            <p:txBody>
              <a:bodyPr wrap="none" rtlCol="0">
                <a:spAutoFit/>
              </a:bodyPr>
              <a:lstStyle/>
              <a:p>
                <a:r>
                  <a:rPr lang="en-US" sz="4000" dirty="0">
                    <a:solidFill>
                      <a:srgbClr val="FF0000"/>
                    </a:solidFill>
                    <a:latin typeface="Amazon Ember" panose="020B0603020204020204"/>
                    <a:ea typeface="Amazon Ember" panose="020B0603020204020204" pitchFamily="34" charset="0"/>
                    <a:cs typeface="Amazon Ember" panose="020B0603020204020204" pitchFamily="34" charset="0"/>
                  </a:rPr>
                  <a:t>X</a:t>
                </a:r>
              </a:p>
            </p:txBody>
          </p:sp>
          <p:sp>
            <p:nvSpPr>
              <p:cNvPr id="113" name="Rectangle 112">
                <a:extLst>
                  <a:ext uri="{FF2B5EF4-FFF2-40B4-BE49-F238E27FC236}">
                    <a16:creationId xmlns:a16="http://schemas.microsoft.com/office/drawing/2014/main" id="{A332578C-8B59-47C6-8439-8A2F11112A52}"/>
                  </a:ext>
                </a:extLst>
              </p:cNvPr>
              <p:cNvSpPr/>
              <p:nvPr/>
            </p:nvSpPr>
            <p:spPr>
              <a:xfrm>
                <a:off x="5930606" y="3562916"/>
                <a:ext cx="731520" cy="73152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14" name="Rectangle 113">
                <a:extLst>
                  <a:ext uri="{FF2B5EF4-FFF2-40B4-BE49-F238E27FC236}">
                    <a16:creationId xmlns:a16="http://schemas.microsoft.com/office/drawing/2014/main" id="{AD376830-ADD9-4FCF-9606-2AF9ADA60763}"/>
                  </a:ext>
                </a:extLst>
              </p:cNvPr>
              <p:cNvSpPr/>
              <p:nvPr/>
            </p:nvSpPr>
            <p:spPr>
              <a:xfrm>
                <a:off x="3519691" y="4483872"/>
                <a:ext cx="731520" cy="73152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15" name="Rectangle 114">
                <a:extLst>
                  <a:ext uri="{FF2B5EF4-FFF2-40B4-BE49-F238E27FC236}">
                    <a16:creationId xmlns:a16="http://schemas.microsoft.com/office/drawing/2014/main" id="{00375878-8D94-4963-A392-1FE8ACF4FEC4}"/>
                  </a:ext>
                </a:extLst>
              </p:cNvPr>
              <p:cNvSpPr/>
              <p:nvPr/>
            </p:nvSpPr>
            <p:spPr>
              <a:xfrm>
                <a:off x="4319357" y="4483872"/>
                <a:ext cx="731520" cy="73152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grpSp>
        <p:sp>
          <p:nvSpPr>
            <p:cNvPr id="18" name="TextBox 17"/>
            <p:cNvSpPr txBox="1"/>
            <p:nvPr/>
          </p:nvSpPr>
          <p:spPr>
            <a:xfrm>
              <a:off x="2800194" y="5216009"/>
              <a:ext cx="1562578" cy="592455"/>
            </a:xfrm>
            <a:prstGeom prst="rect">
              <a:avLst/>
            </a:prstGeom>
            <a:noFill/>
          </p:spPr>
          <p:txBody>
            <a:bodyPr wrap="square" lIns="0" tIns="0" rIns="0" bIns="0" rtlCol="0" anchor="t">
              <a:noAutofit/>
            </a:bodyPr>
            <a:lstStyle/>
            <a:p>
              <a:pPr algn="ctr"/>
              <a:r>
                <a:rPr lang="en-US" sz="2000" dirty="0">
                  <a:latin typeface="Amazon Ember" panose="020B0603020204020204"/>
                  <a:ea typeface="Amazon Ember" panose="020B0603020204020204" pitchFamily="34" charset="0"/>
                  <a:cs typeface="Amazon Ember" panose="020B0603020204020204" pitchFamily="34" charset="0"/>
                </a:rPr>
                <a:t>Amazon</a:t>
              </a:r>
              <a:br>
                <a:rPr lang="en-US" sz="2000" dirty="0">
                  <a:latin typeface="Amazon Ember" panose="020B0603020204020204"/>
                  <a:ea typeface="Amazon Ember" panose="020B0603020204020204" pitchFamily="34" charset="0"/>
                  <a:cs typeface="Amazon Ember" panose="020B0603020204020204" pitchFamily="34" charset="0"/>
                </a:rPr>
              </a:br>
              <a:r>
                <a:rPr lang="en-US" sz="2000" dirty="0">
                  <a:latin typeface="Amazon Ember" panose="020B0603020204020204"/>
                  <a:ea typeface="Amazon Ember" panose="020B0603020204020204" pitchFamily="34" charset="0"/>
                  <a:cs typeface="Amazon Ember" panose="020B0603020204020204" pitchFamily="34" charset="0"/>
                </a:rPr>
                <a:t>ElastiCache</a:t>
              </a:r>
            </a:p>
          </p:txBody>
        </p:sp>
        <p:sp>
          <p:nvSpPr>
            <p:cNvPr id="69" name="Left-Right Arrow 68"/>
            <p:cNvSpPr/>
            <p:nvPr/>
          </p:nvSpPr>
          <p:spPr>
            <a:xfrm>
              <a:off x="8011574" y="1767496"/>
              <a:ext cx="1263675" cy="300698"/>
            </a:xfrm>
            <a:prstGeom prst="lef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mazon Ember" panose="020B0603020204020204"/>
                <a:ea typeface="Amazon Ember" panose="020B0603020204020204" pitchFamily="34" charset="0"/>
                <a:cs typeface="Amazon Ember" panose="020B0603020204020204" pitchFamily="34" charset="0"/>
              </a:endParaRPr>
            </a:p>
          </p:txBody>
        </p:sp>
        <p:sp>
          <p:nvSpPr>
            <p:cNvPr id="70" name="Left-Right Arrow 69"/>
            <p:cNvSpPr/>
            <p:nvPr/>
          </p:nvSpPr>
          <p:spPr>
            <a:xfrm rot="5400000">
              <a:off x="6988276" y="2424417"/>
              <a:ext cx="914400" cy="365760"/>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mazon Ember" panose="020B0603020204020204"/>
                <a:ea typeface="Amazon Ember" panose="020B0603020204020204" pitchFamily="34" charset="0"/>
                <a:cs typeface="Amazon Ember" panose="020B0603020204020204" pitchFamily="34" charset="0"/>
              </a:endParaRPr>
            </a:p>
          </p:txBody>
        </p:sp>
        <p:sp>
          <p:nvSpPr>
            <p:cNvPr id="71" name="Left-Right Arrow 70"/>
            <p:cNvSpPr/>
            <p:nvPr/>
          </p:nvSpPr>
          <p:spPr>
            <a:xfrm rot="5400000">
              <a:off x="5404143" y="2424417"/>
              <a:ext cx="914400" cy="365760"/>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mazon Ember" panose="020B0603020204020204"/>
                <a:ea typeface="Amazon Ember" panose="020B0603020204020204" pitchFamily="34" charset="0"/>
                <a:cs typeface="Amazon Ember" panose="020B0603020204020204" pitchFamily="34" charset="0"/>
              </a:endParaRPr>
            </a:p>
          </p:txBody>
        </p:sp>
        <p:sp>
          <p:nvSpPr>
            <p:cNvPr id="72" name="Left-Right Arrow 71"/>
            <p:cNvSpPr/>
            <p:nvPr/>
          </p:nvSpPr>
          <p:spPr>
            <a:xfrm rot="5400000">
              <a:off x="4638716" y="2424417"/>
              <a:ext cx="914400" cy="365760"/>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mazon Ember" panose="020B0603020204020204"/>
                <a:ea typeface="Amazon Ember" panose="020B0603020204020204" pitchFamily="34" charset="0"/>
                <a:cs typeface="Amazon Ember" panose="020B0603020204020204" pitchFamily="34" charset="0"/>
              </a:endParaRPr>
            </a:p>
          </p:txBody>
        </p:sp>
        <p:sp>
          <p:nvSpPr>
            <p:cNvPr id="74" name="Oval 73"/>
            <p:cNvSpPr>
              <a:spLocks noChangeAspect="1"/>
            </p:cNvSpPr>
            <p:nvPr/>
          </p:nvSpPr>
          <p:spPr>
            <a:xfrm>
              <a:off x="3755147" y="2460974"/>
              <a:ext cx="385301" cy="385301"/>
            </a:xfrm>
            <a:prstGeom prst="ellipse">
              <a:avLst/>
            </a:prstGeom>
            <a:solidFill>
              <a:schemeClr val="bg1">
                <a:lumMod val="95000"/>
              </a:schemeClr>
            </a:solidFill>
            <a:ln w="63500" cap="flat" cmpd="dbl">
              <a:solidFill>
                <a:schemeClr val="tx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r>
                <a:rPr lang="en-US" sz="1600" b="1" dirty="0">
                  <a:solidFill>
                    <a:schemeClr val="tx1"/>
                  </a:solidFill>
                  <a:latin typeface="Amazon Ember" panose="020B0603020204020204"/>
                  <a:ea typeface="Amazon Ember" panose="020B0603020204020204" pitchFamily="34" charset="0"/>
                  <a:cs typeface="Amazon Ember" panose="020B0603020204020204" pitchFamily="34" charset="0"/>
                </a:rPr>
                <a:t>1</a:t>
              </a:r>
            </a:p>
          </p:txBody>
        </p:sp>
        <p:sp>
          <p:nvSpPr>
            <p:cNvPr id="75" name="Oval 74"/>
            <p:cNvSpPr>
              <a:spLocks noChangeAspect="1"/>
            </p:cNvSpPr>
            <p:nvPr/>
          </p:nvSpPr>
          <p:spPr>
            <a:xfrm>
              <a:off x="9076614" y="3973598"/>
              <a:ext cx="385301" cy="385301"/>
            </a:xfrm>
            <a:prstGeom prst="ellipse">
              <a:avLst/>
            </a:prstGeom>
            <a:solidFill>
              <a:schemeClr val="bg1">
                <a:lumMod val="95000"/>
              </a:schemeClr>
            </a:solidFill>
            <a:ln w="63500" cap="flat" cmpd="dbl">
              <a:solidFill>
                <a:schemeClr val="tx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r>
                <a:rPr lang="en-US" sz="1600" b="1" dirty="0">
                  <a:solidFill>
                    <a:schemeClr val="tx1"/>
                  </a:solidFill>
                  <a:latin typeface="Amazon Ember" panose="020B0603020204020204"/>
                  <a:ea typeface="Amazon Ember" panose="020B0603020204020204" pitchFamily="34" charset="0"/>
                  <a:cs typeface="Amazon Ember" panose="020B0603020204020204" pitchFamily="34" charset="0"/>
                </a:rPr>
                <a:t>2</a:t>
              </a:r>
            </a:p>
          </p:txBody>
        </p:sp>
        <p:grpSp>
          <p:nvGrpSpPr>
            <p:cNvPr id="3" name="Group 2"/>
            <p:cNvGrpSpPr/>
            <p:nvPr/>
          </p:nvGrpSpPr>
          <p:grpSpPr>
            <a:xfrm>
              <a:off x="4737402" y="1450588"/>
              <a:ext cx="717029" cy="800168"/>
              <a:chOff x="223622" y="1905000"/>
              <a:chExt cx="4674359" cy="4674359"/>
            </a:xfrm>
          </p:grpSpPr>
          <p:pic>
            <p:nvPicPr>
              <p:cNvPr id="52" name="Picture 51">
                <a:extLs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622" y="1905000"/>
                <a:ext cx="4674359" cy="4674359"/>
              </a:xfrm>
              <a:prstGeom prst="rect">
                <a:avLst/>
              </a:prstGeom>
            </p:spPr>
          </p:pic>
          <p:pic>
            <p:nvPicPr>
              <p:cNvPr id="64" name="Picture 63">
                <a:extLs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1738" y="2578796"/>
                <a:ext cx="2920385" cy="3444992"/>
              </a:xfrm>
              <a:prstGeom prst="rect">
                <a:avLst/>
              </a:prstGeom>
            </p:spPr>
          </p:pic>
        </p:grpSp>
        <p:grpSp>
          <p:nvGrpSpPr>
            <p:cNvPr id="82" name="Group 81"/>
            <p:cNvGrpSpPr/>
            <p:nvPr/>
          </p:nvGrpSpPr>
          <p:grpSpPr>
            <a:xfrm>
              <a:off x="5502829" y="1450588"/>
              <a:ext cx="717029" cy="800168"/>
              <a:chOff x="223622" y="1905000"/>
              <a:chExt cx="4674359" cy="4674359"/>
            </a:xfrm>
          </p:grpSpPr>
          <p:pic>
            <p:nvPicPr>
              <p:cNvPr id="83" name="Picture 82">
                <a:extLs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622" y="1905000"/>
                <a:ext cx="4674359" cy="4674359"/>
              </a:xfrm>
              <a:prstGeom prst="rect">
                <a:avLst/>
              </a:prstGeom>
            </p:spPr>
          </p:pic>
          <p:pic>
            <p:nvPicPr>
              <p:cNvPr id="84" name="Picture 83">
                <a:extLs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9186" y="2578796"/>
                <a:ext cx="2920385" cy="3444992"/>
              </a:xfrm>
              <a:prstGeom prst="rect">
                <a:avLst/>
              </a:prstGeom>
            </p:spPr>
          </p:pic>
        </p:grpSp>
        <p:grpSp>
          <p:nvGrpSpPr>
            <p:cNvPr id="85" name="Group 84"/>
            <p:cNvGrpSpPr/>
            <p:nvPr/>
          </p:nvGrpSpPr>
          <p:grpSpPr>
            <a:xfrm>
              <a:off x="6274165" y="1460707"/>
              <a:ext cx="717029" cy="800168"/>
              <a:chOff x="223622" y="1905000"/>
              <a:chExt cx="4674359" cy="4674359"/>
            </a:xfrm>
          </p:grpSpPr>
          <p:pic>
            <p:nvPicPr>
              <p:cNvPr id="86" name="Picture 85">
                <a:extLs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622" y="1905000"/>
                <a:ext cx="4674359" cy="4674359"/>
              </a:xfrm>
              <a:prstGeom prst="rect">
                <a:avLst/>
              </a:prstGeom>
            </p:spPr>
          </p:pic>
          <p:pic>
            <p:nvPicPr>
              <p:cNvPr id="87" name="Picture 86">
                <a:extLs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6911" y="2578796"/>
                <a:ext cx="2920385" cy="3444992"/>
              </a:xfrm>
              <a:prstGeom prst="rect">
                <a:avLst/>
              </a:prstGeom>
            </p:spPr>
          </p:pic>
        </p:grpSp>
        <p:grpSp>
          <p:nvGrpSpPr>
            <p:cNvPr id="88" name="Group 87"/>
            <p:cNvGrpSpPr/>
            <p:nvPr/>
          </p:nvGrpSpPr>
          <p:grpSpPr>
            <a:xfrm>
              <a:off x="7086962" y="1464062"/>
              <a:ext cx="717029" cy="800168"/>
              <a:chOff x="223622" y="1905000"/>
              <a:chExt cx="4674359" cy="4674359"/>
            </a:xfrm>
          </p:grpSpPr>
          <p:pic>
            <p:nvPicPr>
              <p:cNvPr id="89" name="Picture 88">
                <a:extLs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622" y="1905000"/>
                <a:ext cx="4674359" cy="4674359"/>
              </a:xfrm>
              <a:prstGeom prst="rect">
                <a:avLst/>
              </a:prstGeom>
            </p:spPr>
          </p:pic>
          <p:pic>
            <p:nvPicPr>
              <p:cNvPr id="90" name="Picture 89">
                <a:extLs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755" y="2578796"/>
                <a:ext cx="2920385" cy="3444992"/>
              </a:xfrm>
              <a:prstGeom prst="rect">
                <a:avLst/>
              </a:prstGeom>
            </p:spPr>
          </p:pic>
        </p:grpSp>
        <p:pic>
          <p:nvPicPr>
            <p:cNvPr id="91" name="Picture 90">
              <a:extLs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35041" y="1305913"/>
              <a:ext cx="1223865" cy="1223865"/>
            </a:xfrm>
            <a:prstGeom prst="rect">
              <a:avLst/>
            </a:prstGeom>
          </p:spPr>
        </p:pic>
        <p:sp>
          <p:nvSpPr>
            <p:cNvPr id="65" name="Rectangle 64">
              <a:extLst>
                <a:ext uri="{FF2B5EF4-FFF2-40B4-BE49-F238E27FC236}">
                  <a16:creationId xmlns:a16="http://schemas.microsoft.com/office/drawing/2014/main" id="{50F11FCE-25AD-471A-937B-E5047A7B7188}"/>
                </a:ext>
              </a:extLst>
            </p:cNvPr>
            <p:cNvSpPr/>
            <p:nvPr/>
          </p:nvSpPr>
          <p:spPr>
            <a:xfrm>
              <a:off x="4457069" y="3093895"/>
              <a:ext cx="4329848" cy="3213101"/>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panose="020B0603020204020204"/>
                </a:rPr>
                <a:t>Cluster</a:t>
              </a:r>
              <a:endParaRPr kumimoji="0" lang="en-US" sz="1200" b="0" i="0" u="none" strike="noStrike" kern="0" cap="none" spc="0" normalizeH="0" baseline="0" noProof="0" dirty="0">
                <a:ln>
                  <a:noFill/>
                </a:ln>
                <a:solidFill>
                  <a:srgbClr val="5A6B86"/>
                </a:solidFill>
                <a:effectLst/>
                <a:uLnTx/>
                <a:uFillTx/>
                <a:latin typeface="Amazon Ember" panose="020B0603020204020204"/>
              </a:endParaRPr>
            </a:p>
          </p:txBody>
        </p:sp>
        <p:sp>
          <p:nvSpPr>
            <p:cNvPr id="4" name="TextBox 3">
              <a:extLst>
                <a:ext uri="{FF2B5EF4-FFF2-40B4-BE49-F238E27FC236}">
                  <a16:creationId xmlns:a16="http://schemas.microsoft.com/office/drawing/2014/main" id="{20B65DE3-91EC-4110-854F-623E885BD810}"/>
                </a:ext>
              </a:extLst>
            </p:cNvPr>
            <p:cNvSpPr txBox="1"/>
            <p:nvPr/>
          </p:nvSpPr>
          <p:spPr>
            <a:xfrm>
              <a:off x="3330721" y="1539834"/>
              <a:ext cx="1245020" cy="646331"/>
            </a:xfrm>
            <a:prstGeom prst="rect">
              <a:avLst/>
            </a:prstGeom>
            <a:noFill/>
          </p:spPr>
          <p:txBody>
            <a:bodyPr wrap="none" rtlCol="0">
              <a:spAutoFit/>
            </a:bodyPr>
            <a:lstStyle/>
            <a:p>
              <a:pPr algn="r"/>
              <a:r>
                <a:rPr lang="en-US" dirty="0">
                  <a:latin typeface="Amazon Ember" panose="020B0603020204020204"/>
                  <a:ea typeface="Amazon Ember Light" panose="020B0403020204020204" pitchFamily="34" charset="0"/>
                  <a:cs typeface="Amazon Ember Light" panose="020B0403020204020204" pitchFamily="34" charset="0"/>
                </a:rPr>
                <a:t>Application</a:t>
              </a:r>
              <a:br>
                <a:rPr lang="en-US" dirty="0">
                  <a:latin typeface="Amazon Ember" panose="020B0603020204020204"/>
                  <a:ea typeface="Amazon Ember Light" panose="020B0403020204020204" pitchFamily="34" charset="0"/>
                  <a:cs typeface="Amazon Ember Light" panose="020B0403020204020204" pitchFamily="34" charset="0"/>
                </a:rPr>
              </a:br>
              <a:r>
                <a:rPr lang="en-US" dirty="0">
                  <a:latin typeface="Amazon Ember" panose="020B0603020204020204"/>
                  <a:ea typeface="Amazon Ember Light" panose="020B0403020204020204" pitchFamily="34" charset="0"/>
                  <a:cs typeface="Amazon Ember Light" panose="020B0403020204020204" pitchFamily="34" charset="0"/>
                </a:rPr>
                <a:t>servers</a:t>
              </a:r>
            </a:p>
          </p:txBody>
        </p:sp>
        <p:sp>
          <p:nvSpPr>
            <p:cNvPr id="7" name="TextBox 6">
              <a:extLst>
                <a:ext uri="{FF2B5EF4-FFF2-40B4-BE49-F238E27FC236}">
                  <a16:creationId xmlns:a16="http://schemas.microsoft.com/office/drawing/2014/main" id="{B4C51EA6-BDEE-42FC-9E7D-4E7DB6090AAB}"/>
                </a:ext>
              </a:extLst>
            </p:cNvPr>
            <p:cNvSpPr txBox="1"/>
            <p:nvPr/>
          </p:nvSpPr>
          <p:spPr>
            <a:xfrm>
              <a:off x="1006119" y="2330458"/>
              <a:ext cx="2677335" cy="646331"/>
            </a:xfrm>
            <a:prstGeom prst="rect">
              <a:avLst/>
            </a:prstGeom>
            <a:noFill/>
          </p:spPr>
          <p:txBody>
            <a:bodyPr wrap="none" rtlCol="0">
              <a:spAutoFit/>
            </a:bodyPr>
            <a:lstStyle/>
            <a:p>
              <a:pPr algn="r"/>
              <a:r>
                <a:rPr lang="en-US" dirty="0">
                  <a:latin typeface="Amazon Ember" panose="020B0603020204020204"/>
                  <a:ea typeface="Amazon Ember" panose="020B0603020204020204" pitchFamily="34" charset="0"/>
                  <a:cs typeface="Amazon Ember" panose="020B0603020204020204" pitchFamily="34" charset="0"/>
                </a:rPr>
                <a:t>A TTL value is added to </a:t>
              </a:r>
              <a:br>
                <a:rPr lang="en-US" dirty="0">
                  <a:latin typeface="Amazon Ember" panose="020B0603020204020204"/>
                  <a:ea typeface="Amazon Ember" panose="020B0603020204020204" pitchFamily="34" charset="0"/>
                  <a:cs typeface="Amazon Ember" panose="020B0603020204020204" pitchFamily="34" charset="0"/>
                </a:rPr>
              </a:br>
              <a:r>
                <a:rPr lang="en-US" dirty="0">
                  <a:latin typeface="Amazon Ember" panose="020B0603020204020204"/>
                  <a:ea typeface="Amazon Ember" panose="020B0603020204020204" pitchFamily="34" charset="0"/>
                  <a:cs typeface="Amazon Ember" panose="020B0603020204020204" pitchFamily="34" charset="0"/>
                </a:rPr>
                <a:t>each application write.</a:t>
              </a:r>
            </a:p>
          </p:txBody>
        </p:sp>
        <p:sp>
          <p:nvSpPr>
            <p:cNvPr id="117" name="TextBox 116">
              <a:extLst>
                <a:ext uri="{FF2B5EF4-FFF2-40B4-BE49-F238E27FC236}">
                  <a16:creationId xmlns:a16="http://schemas.microsoft.com/office/drawing/2014/main" id="{59B5330E-76C2-403A-B882-8E86FF89EE6A}"/>
                </a:ext>
              </a:extLst>
            </p:cNvPr>
            <p:cNvSpPr txBox="1"/>
            <p:nvPr/>
          </p:nvSpPr>
          <p:spPr>
            <a:xfrm>
              <a:off x="9417886" y="2529427"/>
              <a:ext cx="1058174" cy="369332"/>
            </a:xfrm>
            <a:prstGeom prst="rect">
              <a:avLst/>
            </a:prstGeom>
            <a:noFill/>
          </p:spPr>
          <p:txBody>
            <a:bodyPr wrap="none" rtlCol="0">
              <a:spAutoFit/>
            </a:bodyPr>
            <a:lstStyle/>
            <a:p>
              <a:pPr algn="ctr"/>
              <a:r>
                <a:rPr lang="en-US" dirty="0">
                  <a:latin typeface="Amazon Ember" panose="020B0603020204020204"/>
                  <a:ea typeface="Amazon Ember Light" panose="020B0403020204020204" pitchFamily="34" charset="0"/>
                  <a:cs typeface="Amazon Ember Light" panose="020B0403020204020204" pitchFamily="34" charset="0"/>
                </a:rPr>
                <a:t>Database</a:t>
              </a:r>
            </a:p>
          </p:txBody>
        </p:sp>
        <p:sp>
          <p:nvSpPr>
            <p:cNvPr id="118" name="TextBox 117">
              <a:extLst>
                <a:ext uri="{FF2B5EF4-FFF2-40B4-BE49-F238E27FC236}">
                  <a16:creationId xmlns:a16="http://schemas.microsoft.com/office/drawing/2014/main" id="{7367AEC7-C034-4E8F-B9B6-58E868A5C27D}"/>
                </a:ext>
              </a:extLst>
            </p:cNvPr>
            <p:cNvSpPr txBox="1"/>
            <p:nvPr/>
          </p:nvSpPr>
          <p:spPr>
            <a:xfrm>
              <a:off x="9633315" y="3705784"/>
              <a:ext cx="2377440" cy="923330"/>
            </a:xfrm>
            <a:prstGeom prst="rect">
              <a:avLst/>
            </a:prstGeom>
            <a:noFill/>
          </p:spPr>
          <p:txBody>
            <a:bodyPr wrap="square" lIns="0" rIns="0" rtlCol="0">
              <a:spAutoFit/>
            </a:bodyPr>
            <a:lstStyle/>
            <a:p>
              <a:r>
                <a:rPr lang="en-US" dirty="0">
                  <a:latin typeface="Amazon Ember" panose="020B0603020204020204"/>
                  <a:ea typeface="Amazon Ember" panose="020B0603020204020204" pitchFamily="34" charset="0"/>
                  <a:cs typeface="Amazon Ember" panose="020B0603020204020204" pitchFamily="34" charset="0"/>
                </a:rPr>
                <a:t>After the TTL expires, </a:t>
              </a:r>
              <a:br>
                <a:rPr lang="en-US" dirty="0">
                  <a:latin typeface="Amazon Ember" panose="020B0603020204020204"/>
                  <a:ea typeface="Amazon Ember" panose="020B0603020204020204" pitchFamily="34" charset="0"/>
                  <a:cs typeface="Amazon Ember" panose="020B0603020204020204" pitchFamily="34" charset="0"/>
                </a:rPr>
              </a:br>
              <a:r>
                <a:rPr lang="en-US" dirty="0">
                  <a:latin typeface="Amazon Ember" panose="020B0603020204020204"/>
                  <a:ea typeface="Amazon Ember" panose="020B0603020204020204" pitchFamily="34" charset="0"/>
                  <a:cs typeface="Amazon Ember" panose="020B0603020204020204" pitchFamily="34" charset="0"/>
                </a:rPr>
                <a:t>the application queries the database for data.</a:t>
              </a:r>
            </a:p>
          </p:txBody>
        </p:sp>
      </p:grpSp>
      <p:sp>
        <p:nvSpPr>
          <p:cNvPr id="5" name="Footer Placeholder 4">
            <a:extLst>
              <a:ext uri="{FF2B5EF4-FFF2-40B4-BE49-F238E27FC236}">
                <a16:creationId xmlns:a16="http://schemas.microsoft.com/office/drawing/2014/main" id="{0410C968-7896-4443-AFF3-B380826F887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21208CBE-C8D6-4DF6-8FD4-88B863CD90B7}"/>
              </a:ext>
            </a:extLst>
          </p:cNvPr>
          <p:cNvSpPr>
            <a:spLocks noGrp="1"/>
          </p:cNvSpPr>
          <p:nvPr>
            <p:ph type="sldNum" sz="quarter" idx="12"/>
          </p:nvPr>
        </p:nvSpPr>
        <p:spPr/>
        <p:txBody>
          <a:bodyPr/>
          <a:lstStyle/>
          <a:p>
            <a:fld id="{B6A95138-A96E-2F42-A959-2EFD44FE4AB7}" type="slidenum">
              <a:rPr lang="en-US" smtClean="0"/>
              <a:pPr/>
              <a:t>51</a:t>
            </a:fld>
            <a:endParaRPr lang="en-US" dirty="0"/>
          </a:p>
        </p:txBody>
      </p:sp>
    </p:spTree>
    <p:custDataLst>
      <p:tags r:id="rId1"/>
    </p:custDataLst>
    <p:extLst>
      <p:ext uri="{BB962C8B-B14F-4D97-AF65-F5344CB8AC3E}">
        <p14:creationId xmlns:p14="http://schemas.microsoft.com/office/powerpoint/2010/main" val="3475658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Three-tier web hosting architecture</a:t>
            </a:r>
          </a:p>
        </p:txBody>
      </p:sp>
      <p:grpSp>
        <p:nvGrpSpPr>
          <p:cNvPr id="87" name="Group 86" descr="three-tier web hosting architecture with amazon elasticache and amazon rds in the database tier.">
            <a:extLst>
              <a:ext uri="{FF2B5EF4-FFF2-40B4-BE49-F238E27FC236}">
                <a16:creationId xmlns:a16="http://schemas.microsoft.com/office/drawing/2014/main" id="{0D6FDA66-43AC-4CEC-8E72-124603712028}"/>
              </a:ext>
            </a:extLst>
          </p:cNvPr>
          <p:cNvGrpSpPr/>
          <p:nvPr/>
        </p:nvGrpSpPr>
        <p:grpSpPr>
          <a:xfrm>
            <a:off x="82001" y="1156317"/>
            <a:ext cx="11137448" cy="5301276"/>
            <a:chOff x="82001" y="1156317"/>
            <a:chExt cx="11137448" cy="5301276"/>
          </a:xfrm>
        </p:grpSpPr>
        <p:pic>
          <p:nvPicPr>
            <p:cNvPr id="88" name="Graphic 87">
              <a:extLst>
                <a:ext uri="{FF2B5EF4-FFF2-40B4-BE49-F238E27FC236}">
                  <a16:creationId xmlns:a16="http://schemas.microsoft.com/office/drawing/2014/main" id="{40EEF2A9-C99E-499F-9673-78D7E308EC9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3657" y="1156317"/>
              <a:ext cx="469900" cy="469900"/>
            </a:xfrm>
            <a:prstGeom prst="rect">
              <a:avLst/>
            </a:prstGeom>
          </p:spPr>
        </p:pic>
        <p:sp>
          <p:nvSpPr>
            <p:cNvPr id="89" name="Rectangle 88">
              <a:extLst>
                <a:ext uri="{FF2B5EF4-FFF2-40B4-BE49-F238E27FC236}">
                  <a16:creationId xmlns:a16="http://schemas.microsoft.com/office/drawing/2014/main" id="{0A65931A-7DC8-4A22-A4BC-8A5D89A5033E}"/>
                </a:ext>
              </a:extLst>
            </p:cNvPr>
            <p:cNvSpPr/>
            <p:nvPr/>
          </p:nvSpPr>
          <p:spPr>
            <a:xfrm>
              <a:off x="3191656" y="4136328"/>
              <a:ext cx="2286000" cy="21031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mj-lt"/>
                  <a:ea typeface="+mn-ea"/>
                  <a:cs typeface="+mn-cs"/>
                </a:rPr>
                <a:t>Private subnet</a:t>
              </a:r>
            </a:p>
          </p:txBody>
        </p:sp>
        <p:grpSp>
          <p:nvGrpSpPr>
            <p:cNvPr id="95" name="Group 94">
              <a:extLst>
                <a:ext uri="{FF2B5EF4-FFF2-40B4-BE49-F238E27FC236}">
                  <a16:creationId xmlns:a16="http://schemas.microsoft.com/office/drawing/2014/main" id="{3395210A-1936-4BF4-A41C-C7D005EC220D}"/>
                </a:ext>
              </a:extLst>
            </p:cNvPr>
            <p:cNvGrpSpPr/>
            <p:nvPr/>
          </p:nvGrpSpPr>
          <p:grpSpPr>
            <a:xfrm>
              <a:off x="7333398" y="4133969"/>
              <a:ext cx="2286000" cy="2105479"/>
              <a:chOff x="3191656" y="4234328"/>
              <a:chExt cx="2286000" cy="2105479"/>
            </a:xfrm>
          </p:grpSpPr>
          <p:grpSp>
            <p:nvGrpSpPr>
              <p:cNvPr id="218" name="Group 217">
                <a:extLst>
                  <a:ext uri="{FF2B5EF4-FFF2-40B4-BE49-F238E27FC236}">
                    <a16:creationId xmlns:a16="http://schemas.microsoft.com/office/drawing/2014/main" id="{3AE7A377-E2CC-4A21-9715-528E5F31B4DA}"/>
                  </a:ext>
                </a:extLst>
              </p:cNvPr>
              <p:cNvGrpSpPr/>
              <p:nvPr/>
            </p:nvGrpSpPr>
            <p:grpSpPr>
              <a:xfrm>
                <a:off x="3191656" y="4234328"/>
                <a:ext cx="2286000" cy="2105479"/>
                <a:chOff x="3180836" y="4234328"/>
                <a:chExt cx="2286000" cy="2105479"/>
              </a:xfrm>
            </p:grpSpPr>
            <p:sp>
              <p:nvSpPr>
                <p:cNvPr id="226" name="Rectangle 225">
                  <a:extLst>
                    <a:ext uri="{FF2B5EF4-FFF2-40B4-BE49-F238E27FC236}">
                      <a16:creationId xmlns:a16="http://schemas.microsoft.com/office/drawing/2014/main" id="{A979C1B4-233C-4457-94C9-CD14C71E018B}"/>
                    </a:ext>
                  </a:extLst>
                </p:cNvPr>
                <p:cNvSpPr/>
                <p:nvPr/>
              </p:nvSpPr>
              <p:spPr>
                <a:xfrm>
                  <a:off x="3180836" y="4236687"/>
                  <a:ext cx="2286000" cy="21031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mj-lt"/>
                      <a:ea typeface="+mn-ea"/>
                      <a:cs typeface="+mn-cs"/>
                    </a:rPr>
                    <a:t>Private subnet</a:t>
                  </a:r>
                </a:p>
              </p:txBody>
            </p:sp>
            <p:pic>
              <p:nvPicPr>
                <p:cNvPr id="227" name="Graphic 226">
                  <a:extLst>
                    <a:ext uri="{FF2B5EF4-FFF2-40B4-BE49-F238E27FC236}">
                      <a16:creationId xmlns:a16="http://schemas.microsoft.com/office/drawing/2014/main" id="{695E0602-4B8F-4E80-9DCA-64A79EAE2E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80836" y="4234328"/>
                  <a:ext cx="274320" cy="274320"/>
                </a:xfrm>
                <a:prstGeom prst="rect">
                  <a:avLst/>
                </a:prstGeom>
              </p:spPr>
            </p:pic>
          </p:grpSp>
          <p:grpSp>
            <p:nvGrpSpPr>
              <p:cNvPr id="219" name="Group 218">
                <a:extLst>
                  <a:ext uri="{FF2B5EF4-FFF2-40B4-BE49-F238E27FC236}">
                    <a16:creationId xmlns:a16="http://schemas.microsoft.com/office/drawing/2014/main" id="{B5CCCC17-DF38-46E9-BE2E-80A7961D4D2E}"/>
                  </a:ext>
                </a:extLst>
              </p:cNvPr>
              <p:cNvGrpSpPr/>
              <p:nvPr/>
            </p:nvGrpSpPr>
            <p:grpSpPr>
              <a:xfrm>
                <a:off x="3374536" y="4547784"/>
                <a:ext cx="1920240" cy="1005840"/>
                <a:chOff x="3348116" y="4547784"/>
                <a:chExt cx="1920240" cy="1005840"/>
              </a:xfrm>
            </p:grpSpPr>
            <p:grpSp>
              <p:nvGrpSpPr>
                <p:cNvPr id="220" name="Group 219">
                  <a:extLst>
                    <a:ext uri="{FF2B5EF4-FFF2-40B4-BE49-F238E27FC236}">
                      <a16:creationId xmlns:a16="http://schemas.microsoft.com/office/drawing/2014/main" id="{75BD7787-7402-4A91-97BD-CFF1A083C22C}"/>
                    </a:ext>
                  </a:extLst>
                </p:cNvPr>
                <p:cNvGrpSpPr/>
                <p:nvPr/>
              </p:nvGrpSpPr>
              <p:grpSpPr>
                <a:xfrm>
                  <a:off x="3538168" y="5050062"/>
                  <a:ext cx="1540137" cy="469900"/>
                  <a:chOff x="3706555" y="4715523"/>
                  <a:chExt cx="1540137" cy="469900"/>
                </a:xfrm>
              </p:grpSpPr>
              <p:pic>
                <p:nvPicPr>
                  <p:cNvPr id="223" name="Graphic 222">
                    <a:extLst>
                      <a:ext uri="{FF2B5EF4-FFF2-40B4-BE49-F238E27FC236}">
                        <a16:creationId xmlns:a16="http://schemas.microsoft.com/office/drawing/2014/main" id="{EB83DBD0-652F-452F-8B1E-27AA741D07D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6555" y="4715523"/>
                    <a:ext cx="469900" cy="469900"/>
                  </a:xfrm>
                  <a:prstGeom prst="rect">
                    <a:avLst/>
                  </a:prstGeom>
                </p:spPr>
              </p:pic>
              <p:pic>
                <p:nvPicPr>
                  <p:cNvPr id="224" name="Graphic 223">
                    <a:extLst>
                      <a:ext uri="{FF2B5EF4-FFF2-40B4-BE49-F238E27FC236}">
                        <a16:creationId xmlns:a16="http://schemas.microsoft.com/office/drawing/2014/main" id="{6D8F7CD2-18EA-4441-AF77-930CAF0733A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41674" y="4715523"/>
                    <a:ext cx="469900" cy="469900"/>
                  </a:xfrm>
                  <a:prstGeom prst="rect">
                    <a:avLst/>
                  </a:prstGeom>
                </p:spPr>
              </p:pic>
              <p:pic>
                <p:nvPicPr>
                  <p:cNvPr id="225" name="Graphic 224">
                    <a:extLst>
                      <a:ext uri="{FF2B5EF4-FFF2-40B4-BE49-F238E27FC236}">
                        <a16:creationId xmlns:a16="http://schemas.microsoft.com/office/drawing/2014/main" id="{92D6E643-4414-4CF0-AFC2-CF7DF64AFD6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6792" y="4715523"/>
                    <a:ext cx="469900" cy="469900"/>
                  </a:xfrm>
                  <a:prstGeom prst="rect">
                    <a:avLst/>
                  </a:prstGeom>
                </p:spPr>
              </p:pic>
            </p:grpSp>
            <p:sp>
              <p:nvSpPr>
                <p:cNvPr id="221" name="Rectangle 220">
                  <a:extLst>
                    <a:ext uri="{FF2B5EF4-FFF2-40B4-BE49-F238E27FC236}">
                      <a16:creationId xmlns:a16="http://schemas.microsoft.com/office/drawing/2014/main" id="{1FA9CD92-AFF6-4848-A471-EF3A3DEBDD86}"/>
                    </a:ext>
                  </a:extLst>
                </p:cNvPr>
                <p:cNvSpPr/>
                <p:nvPr/>
              </p:nvSpPr>
              <p:spPr>
                <a:xfrm>
                  <a:off x="3348116" y="4547784"/>
                  <a:ext cx="1920240" cy="10058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mj-l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mj-lt"/>
                      <a:ea typeface="+mn-ea"/>
                      <a:cs typeface="+mn-cs"/>
                    </a:rPr>
                    <a:t>Auto Scaling group</a:t>
                  </a:r>
                  <a:endParaRPr kumimoji="0" lang="en-US" sz="1200" b="0" i="0" u="none" strike="noStrike" kern="0" cap="none" spc="0" normalizeH="0" baseline="0" noProof="0" dirty="0">
                    <a:ln>
                      <a:noFill/>
                    </a:ln>
                    <a:solidFill>
                      <a:srgbClr val="D86613"/>
                    </a:solidFill>
                    <a:effectLst/>
                    <a:uLnTx/>
                    <a:uFillTx/>
                    <a:latin typeface="+mj-lt"/>
                    <a:ea typeface="+mn-ea"/>
                    <a:cs typeface="+mn-cs"/>
                  </a:endParaRPr>
                </a:p>
              </p:txBody>
            </p:sp>
            <p:pic>
              <p:nvPicPr>
                <p:cNvPr id="222" name="Graphic 221">
                  <a:extLst>
                    <a:ext uri="{FF2B5EF4-FFF2-40B4-BE49-F238E27FC236}">
                      <a16:creationId xmlns:a16="http://schemas.microsoft.com/office/drawing/2014/main" id="{DE6C80DB-C2B6-4F48-AFF9-4570A1C5749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43136" y="4547784"/>
                  <a:ext cx="330200" cy="330200"/>
                </a:xfrm>
                <a:prstGeom prst="rect">
                  <a:avLst/>
                </a:prstGeom>
              </p:spPr>
            </p:pic>
          </p:grpSp>
        </p:grpSp>
        <p:pic>
          <p:nvPicPr>
            <p:cNvPr id="97" name="Graphic 96">
              <a:extLst>
                <a:ext uri="{FF2B5EF4-FFF2-40B4-BE49-F238E27FC236}">
                  <a16:creationId xmlns:a16="http://schemas.microsoft.com/office/drawing/2014/main" id="{39998D3B-C572-4AEC-B2A2-1B03D77B8EC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65856" y="1408246"/>
              <a:ext cx="457200" cy="457200"/>
            </a:xfrm>
            <a:prstGeom prst="rect">
              <a:avLst/>
            </a:prstGeom>
          </p:spPr>
        </p:pic>
        <p:pic>
          <p:nvPicPr>
            <p:cNvPr id="102" name="Graphic 101">
              <a:extLst>
                <a:ext uri="{FF2B5EF4-FFF2-40B4-BE49-F238E27FC236}">
                  <a16:creationId xmlns:a16="http://schemas.microsoft.com/office/drawing/2014/main" id="{4C4C59A1-8C20-4034-A78D-47C1CF87E73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80007" y="1988623"/>
              <a:ext cx="457200" cy="457200"/>
            </a:xfrm>
            <a:prstGeom prst="rect">
              <a:avLst/>
            </a:prstGeom>
          </p:spPr>
        </p:pic>
        <p:pic>
          <p:nvPicPr>
            <p:cNvPr id="104" name="Graphic 103">
              <a:extLst>
                <a:ext uri="{FF2B5EF4-FFF2-40B4-BE49-F238E27FC236}">
                  <a16:creationId xmlns:a16="http://schemas.microsoft.com/office/drawing/2014/main" id="{BB693A24-CAD5-4F19-8BC5-283ACEEE863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80007" y="3871798"/>
              <a:ext cx="457200" cy="457200"/>
            </a:xfrm>
            <a:prstGeom prst="rect">
              <a:avLst/>
            </a:prstGeom>
          </p:spPr>
        </p:pic>
        <p:pic>
          <p:nvPicPr>
            <p:cNvPr id="105" name="Graphic 104">
              <a:extLst>
                <a:ext uri="{FF2B5EF4-FFF2-40B4-BE49-F238E27FC236}">
                  <a16:creationId xmlns:a16="http://schemas.microsoft.com/office/drawing/2014/main" id="{7DDE479B-1E90-46CF-80B2-1F0734F03EE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13451" y="2299367"/>
              <a:ext cx="548640" cy="548640"/>
            </a:xfrm>
            <a:prstGeom prst="rect">
              <a:avLst/>
            </a:prstGeom>
          </p:spPr>
        </p:pic>
        <p:sp>
          <p:nvSpPr>
            <p:cNvPr id="106" name="TextBox 37">
              <a:extLst>
                <a:ext uri="{FF2B5EF4-FFF2-40B4-BE49-F238E27FC236}">
                  <a16:creationId xmlns:a16="http://schemas.microsoft.com/office/drawing/2014/main" id="{5F968341-18E2-4D65-8C67-768977413984}"/>
                </a:ext>
              </a:extLst>
            </p:cNvPr>
            <p:cNvSpPr txBox="1">
              <a:spLocks noChangeArrowheads="1"/>
            </p:cNvSpPr>
            <p:nvPr/>
          </p:nvSpPr>
          <p:spPr bwMode="auto">
            <a:xfrm>
              <a:off x="8378786" y="1180542"/>
              <a:ext cx="1199523" cy="584775"/>
            </a:xfrm>
            <a:prstGeom prst="rect">
              <a:avLst/>
            </a:prstGeom>
            <a:noFill/>
            <a:ln w="9525">
              <a:noFill/>
              <a:miter lim="800000"/>
              <a:headEnd/>
              <a:tailEnd/>
            </a:ln>
          </p:spPr>
          <p:txBody>
            <a:bodyPr wrap="square">
              <a:spAutoFit/>
            </a:bodyPr>
            <a:lstStyle/>
            <a:p>
              <a:pPr algn="ctr"/>
              <a:r>
                <a:rPr lang="en-US" sz="1600" dirty="0">
                  <a:latin typeface="+mj-lt"/>
                  <a:ea typeface="Amazon Ember" panose="020B0603020204020204" pitchFamily="34" charset="0"/>
                  <a:cs typeface="Amazon Ember" panose="020B0603020204020204" pitchFamily="34" charset="0"/>
                </a:rPr>
                <a:t>Amazon CloudFront</a:t>
              </a:r>
            </a:p>
          </p:txBody>
        </p:sp>
        <p:sp>
          <p:nvSpPr>
            <p:cNvPr id="108" name="TextBox 37">
              <a:extLst>
                <a:ext uri="{FF2B5EF4-FFF2-40B4-BE49-F238E27FC236}">
                  <a16:creationId xmlns:a16="http://schemas.microsoft.com/office/drawing/2014/main" id="{EDCC6AFF-BA10-4414-A57B-26CFD3C24E1B}"/>
                </a:ext>
              </a:extLst>
            </p:cNvPr>
            <p:cNvSpPr txBox="1">
              <a:spLocks noChangeArrowheads="1"/>
            </p:cNvSpPr>
            <p:nvPr/>
          </p:nvSpPr>
          <p:spPr bwMode="auto">
            <a:xfrm>
              <a:off x="3676320" y="1180542"/>
              <a:ext cx="1102497" cy="584775"/>
            </a:xfrm>
            <a:prstGeom prst="rect">
              <a:avLst/>
            </a:prstGeom>
            <a:noFill/>
            <a:ln w="9525">
              <a:noFill/>
              <a:miter lim="800000"/>
              <a:headEnd/>
              <a:tailEnd/>
            </a:ln>
          </p:spPr>
          <p:txBody>
            <a:bodyPr wrap="square">
              <a:spAutoFit/>
            </a:bodyPr>
            <a:lstStyle/>
            <a:p>
              <a:pPr algn="ctr"/>
              <a:r>
                <a:rPr lang="en-US" sz="1600" dirty="0">
                  <a:latin typeface="+mj-lt"/>
                  <a:ea typeface="Amazon Ember" panose="020B0603020204020204" pitchFamily="34" charset="0"/>
                  <a:cs typeface="Amazon Ember" panose="020B0603020204020204" pitchFamily="34" charset="0"/>
                </a:rPr>
                <a:t> Amazon </a:t>
              </a:r>
              <a:br>
                <a:rPr lang="en-US" sz="1600" dirty="0">
                  <a:latin typeface="+mj-lt"/>
                  <a:ea typeface="Amazon Ember" panose="020B0603020204020204" pitchFamily="34" charset="0"/>
                  <a:cs typeface="Amazon Ember" panose="020B0603020204020204" pitchFamily="34" charset="0"/>
                </a:rPr>
              </a:br>
              <a:r>
                <a:rPr lang="en-US" sz="1600" dirty="0">
                  <a:latin typeface="+mj-lt"/>
                  <a:ea typeface="Amazon Ember" panose="020B0603020204020204" pitchFamily="34" charset="0"/>
                  <a:cs typeface="Amazon Ember" panose="020B0603020204020204" pitchFamily="34" charset="0"/>
                </a:rPr>
                <a:t>Route 53</a:t>
              </a:r>
            </a:p>
          </p:txBody>
        </p:sp>
        <p:cxnSp>
          <p:nvCxnSpPr>
            <p:cNvPr id="114" name="Straight Arrow Connector 113">
              <a:extLst>
                <a:ext uri="{FF2B5EF4-FFF2-40B4-BE49-F238E27FC236}">
                  <a16:creationId xmlns:a16="http://schemas.microsoft.com/office/drawing/2014/main" id="{77A6425C-100D-46CE-A429-D84541178EFB}"/>
                </a:ext>
              </a:extLst>
            </p:cNvPr>
            <p:cNvCxnSpPr>
              <a:cxnSpLocks/>
              <a:stCxn id="180" idx="3"/>
              <a:endCxn id="187" idx="1"/>
            </p:cNvCxnSpPr>
            <p:nvPr/>
          </p:nvCxnSpPr>
          <p:spPr>
            <a:xfrm>
              <a:off x="5390344" y="5910220"/>
              <a:ext cx="2852505" cy="0"/>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5" name="Elbow Connector 141">
              <a:extLst>
                <a:ext uri="{FF2B5EF4-FFF2-40B4-BE49-F238E27FC236}">
                  <a16:creationId xmlns:a16="http://schemas.microsoft.com/office/drawing/2014/main" id="{288290C4-0C29-45B8-8298-C5254323194E}"/>
                </a:ext>
              </a:extLst>
            </p:cNvPr>
            <p:cNvCxnSpPr>
              <a:cxnSpLocks/>
              <a:stCxn id="187" idx="3"/>
              <a:endCxn id="170" idx="2"/>
            </p:cNvCxnSpPr>
            <p:nvPr/>
          </p:nvCxnSpPr>
          <p:spPr>
            <a:xfrm flipV="1">
              <a:off x="8712749" y="3209671"/>
              <a:ext cx="1775022" cy="2700549"/>
            </a:xfrm>
            <a:prstGeom prst="bentConnector2">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F5FDC986-AE54-41AB-B1C9-E89A71532C5A}"/>
                </a:ext>
              </a:extLst>
            </p:cNvPr>
            <p:cNvCxnSpPr>
              <a:cxnSpLocks/>
            </p:cNvCxnSpPr>
            <p:nvPr/>
          </p:nvCxnSpPr>
          <p:spPr>
            <a:xfrm flipH="1">
              <a:off x="5265795" y="1417611"/>
              <a:ext cx="822347" cy="137438"/>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612FB02-7333-4E8E-BFC9-CB311F68D10C}"/>
                </a:ext>
              </a:extLst>
            </p:cNvPr>
            <p:cNvCxnSpPr>
              <a:cxnSpLocks/>
            </p:cNvCxnSpPr>
            <p:nvPr/>
          </p:nvCxnSpPr>
          <p:spPr>
            <a:xfrm flipH="1" flipV="1">
              <a:off x="6688786" y="1417612"/>
              <a:ext cx="1139191" cy="78783"/>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1114D080-E3C9-4BC1-91BE-0C34F3127E45}"/>
                </a:ext>
              </a:extLst>
            </p:cNvPr>
            <p:cNvCxnSpPr>
              <a:cxnSpLocks/>
              <a:stCxn id="169" idx="3"/>
              <a:endCxn id="105" idx="0"/>
            </p:cNvCxnSpPr>
            <p:nvPr/>
          </p:nvCxnSpPr>
          <p:spPr>
            <a:xfrm>
              <a:off x="8378786" y="1636846"/>
              <a:ext cx="2108985" cy="662521"/>
            </a:xfrm>
            <a:prstGeom prst="straightConnector1">
              <a:avLst/>
            </a:prstGeom>
            <a:ln w="1905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4" name="Elbow Connector 106">
              <a:extLst>
                <a:ext uri="{FF2B5EF4-FFF2-40B4-BE49-F238E27FC236}">
                  <a16:creationId xmlns:a16="http://schemas.microsoft.com/office/drawing/2014/main" id="{F36E2E5E-71CA-47F3-9F6B-8FC1C5A6F2F1}"/>
                </a:ext>
              </a:extLst>
            </p:cNvPr>
            <p:cNvCxnSpPr>
              <a:cxnSpLocks/>
              <a:stCxn id="102" idx="1"/>
              <a:endCxn id="212" idx="0"/>
            </p:cNvCxnSpPr>
            <p:nvPr/>
          </p:nvCxnSpPr>
          <p:spPr>
            <a:xfrm rot="10800000" flipV="1">
              <a:off x="4334657" y="2217223"/>
              <a:ext cx="1845351" cy="729386"/>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25" name="Elbow Connector 108">
              <a:extLst>
                <a:ext uri="{FF2B5EF4-FFF2-40B4-BE49-F238E27FC236}">
                  <a16:creationId xmlns:a16="http://schemas.microsoft.com/office/drawing/2014/main" id="{52169902-F89C-4CAF-8B59-FBBCFAE57407}"/>
                </a:ext>
              </a:extLst>
            </p:cNvPr>
            <p:cNvCxnSpPr>
              <a:cxnSpLocks/>
              <a:stCxn id="102" idx="3"/>
            </p:cNvCxnSpPr>
            <p:nvPr/>
          </p:nvCxnSpPr>
          <p:spPr>
            <a:xfrm>
              <a:off x="6637207" y="2217223"/>
              <a:ext cx="1346585" cy="846692"/>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27" name="Elbow Connector 111">
              <a:extLst>
                <a:ext uri="{FF2B5EF4-FFF2-40B4-BE49-F238E27FC236}">
                  <a16:creationId xmlns:a16="http://schemas.microsoft.com/office/drawing/2014/main" id="{C011FCF1-EF2D-4CE9-83AC-873CF8731D61}"/>
                </a:ext>
              </a:extLst>
            </p:cNvPr>
            <p:cNvCxnSpPr>
              <a:cxnSpLocks/>
              <a:stCxn id="102" idx="3"/>
            </p:cNvCxnSpPr>
            <p:nvPr/>
          </p:nvCxnSpPr>
          <p:spPr>
            <a:xfrm>
              <a:off x="6637207" y="2217223"/>
              <a:ext cx="2331798" cy="846692"/>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28" name="Elbow Connector 118">
              <a:extLst>
                <a:ext uri="{FF2B5EF4-FFF2-40B4-BE49-F238E27FC236}">
                  <a16:creationId xmlns:a16="http://schemas.microsoft.com/office/drawing/2014/main" id="{D6B19BDA-0EC7-47FE-AE5C-8230AC1CBF17}"/>
                </a:ext>
              </a:extLst>
            </p:cNvPr>
            <p:cNvCxnSpPr>
              <a:cxnSpLocks/>
              <a:stCxn id="211" idx="3"/>
              <a:endCxn id="104" idx="0"/>
            </p:cNvCxnSpPr>
            <p:nvPr/>
          </p:nvCxnSpPr>
          <p:spPr>
            <a:xfrm>
              <a:off x="5294776" y="3449529"/>
              <a:ext cx="1113831" cy="422269"/>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29" name="Elbow Connector 125">
              <a:extLst>
                <a:ext uri="{FF2B5EF4-FFF2-40B4-BE49-F238E27FC236}">
                  <a16:creationId xmlns:a16="http://schemas.microsoft.com/office/drawing/2014/main" id="{0AB07209-05F6-44D1-AA16-7EC0621A3A89}"/>
                </a:ext>
              </a:extLst>
            </p:cNvPr>
            <p:cNvCxnSpPr>
              <a:cxnSpLocks/>
              <a:stCxn id="204" idx="1"/>
              <a:endCxn id="104" idx="0"/>
            </p:cNvCxnSpPr>
            <p:nvPr/>
          </p:nvCxnSpPr>
          <p:spPr>
            <a:xfrm rot="10800000" flipV="1">
              <a:off x="6408608" y="3449528"/>
              <a:ext cx="1105055" cy="422269"/>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0" name="Elbow Connector 134">
              <a:extLst>
                <a:ext uri="{FF2B5EF4-FFF2-40B4-BE49-F238E27FC236}">
                  <a16:creationId xmlns:a16="http://schemas.microsoft.com/office/drawing/2014/main" id="{BB1325F1-9556-4E5F-B232-B4375BEE4C0E}"/>
                </a:ext>
              </a:extLst>
            </p:cNvPr>
            <p:cNvCxnSpPr>
              <a:cxnSpLocks/>
              <a:stCxn id="104" idx="1"/>
              <a:endCxn id="198" idx="0"/>
            </p:cNvCxnSpPr>
            <p:nvPr/>
          </p:nvCxnSpPr>
          <p:spPr>
            <a:xfrm rot="10800000" flipV="1">
              <a:off x="4334657" y="4100397"/>
              <a:ext cx="1845351" cy="347027"/>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1" name="Elbow Connector 144">
              <a:extLst>
                <a:ext uri="{FF2B5EF4-FFF2-40B4-BE49-F238E27FC236}">
                  <a16:creationId xmlns:a16="http://schemas.microsoft.com/office/drawing/2014/main" id="{0F0CDF69-81EF-49EE-9B73-8A22A262DDAE}"/>
                </a:ext>
              </a:extLst>
            </p:cNvPr>
            <p:cNvCxnSpPr>
              <a:cxnSpLocks/>
              <a:stCxn id="104" idx="3"/>
              <a:endCxn id="222" idx="0"/>
            </p:cNvCxnSpPr>
            <p:nvPr/>
          </p:nvCxnSpPr>
          <p:spPr>
            <a:xfrm>
              <a:off x="6637207" y="4100398"/>
              <a:ext cx="1839191" cy="347027"/>
            </a:xfrm>
            <a:prstGeom prst="bentConnector2">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4" name="Elbow Connector 152">
              <a:extLst>
                <a:ext uri="{FF2B5EF4-FFF2-40B4-BE49-F238E27FC236}">
                  <a16:creationId xmlns:a16="http://schemas.microsoft.com/office/drawing/2014/main" id="{6E0DEBB0-0AEA-491A-811C-8ADE7B5CEFB5}"/>
                </a:ext>
              </a:extLst>
            </p:cNvPr>
            <p:cNvCxnSpPr>
              <a:cxnSpLocks/>
              <a:stCxn id="197" idx="2"/>
            </p:cNvCxnSpPr>
            <p:nvPr/>
          </p:nvCxnSpPr>
          <p:spPr>
            <a:xfrm rot="5400000">
              <a:off x="3890786" y="5231399"/>
              <a:ext cx="222005" cy="665736"/>
            </a:xfrm>
            <a:prstGeom prst="bentConnector3">
              <a:avLst>
                <a:gd name="adj1" fmla="val 50000"/>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6" name="Elbow Connector 155">
              <a:extLst>
                <a:ext uri="{FF2B5EF4-FFF2-40B4-BE49-F238E27FC236}">
                  <a16:creationId xmlns:a16="http://schemas.microsoft.com/office/drawing/2014/main" id="{C5F9BB04-8ABB-4C62-82A5-14509171F655}"/>
                </a:ext>
              </a:extLst>
            </p:cNvPr>
            <p:cNvCxnSpPr>
              <a:cxnSpLocks/>
              <a:stCxn id="197" idx="2"/>
              <a:endCxn id="180" idx="0"/>
            </p:cNvCxnSpPr>
            <p:nvPr/>
          </p:nvCxnSpPr>
          <p:spPr>
            <a:xfrm rot="16200000" flipH="1">
              <a:off x="4634023" y="5153898"/>
              <a:ext cx="222005" cy="820738"/>
            </a:xfrm>
            <a:prstGeom prst="bentConnector3">
              <a:avLst>
                <a:gd name="adj1" fmla="val 50000"/>
              </a:avLst>
            </a:prstGeom>
            <a:ln w="1905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8" name="Elbow Connector 159">
              <a:extLst>
                <a:ext uri="{FF2B5EF4-FFF2-40B4-BE49-F238E27FC236}">
                  <a16:creationId xmlns:a16="http://schemas.microsoft.com/office/drawing/2014/main" id="{47125E04-B5AA-4CD1-9A35-CA277FAC102B}"/>
                </a:ext>
              </a:extLst>
            </p:cNvPr>
            <p:cNvCxnSpPr>
              <a:cxnSpLocks/>
              <a:stCxn id="221" idx="2"/>
              <a:endCxn id="187" idx="0"/>
            </p:cNvCxnSpPr>
            <p:nvPr/>
          </p:nvCxnSpPr>
          <p:spPr>
            <a:xfrm rot="16200000" flipH="1">
              <a:off x="8366096" y="5563566"/>
              <a:ext cx="222005" cy="1401"/>
            </a:xfrm>
            <a:prstGeom prst="bentConnector3">
              <a:avLst>
                <a:gd name="adj1" fmla="val 50000"/>
              </a:avLst>
            </a:prstGeom>
            <a:ln w="38100">
              <a:solidFill>
                <a:schemeClr val="accent1"/>
              </a:solidFill>
              <a:prstDash val="sysDot"/>
              <a:tailEnd type="triangle"/>
            </a:ln>
          </p:spPr>
          <p:style>
            <a:lnRef idx="2">
              <a:schemeClr val="accent2"/>
            </a:lnRef>
            <a:fillRef idx="0">
              <a:schemeClr val="accent2"/>
            </a:fillRef>
            <a:effectRef idx="1">
              <a:schemeClr val="accent2"/>
            </a:effectRef>
            <a:fontRef idx="minor">
              <a:schemeClr val="tx1"/>
            </a:fontRef>
          </p:style>
        </p:cxnSp>
        <p:sp>
          <p:nvSpPr>
            <p:cNvPr id="139" name="Rectangle 138">
              <a:extLst>
                <a:ext uri="{FF2B5EF4-FFF2-40B4-BE49-F238E27FC236}">
                  <a16:creationId xmlns:a16="http://schemas.microsoft.com/office/drawing/2014/main" id="{EA56E982-0BE6-4162-9DF7-20A7819A2081}"/>
                </a:ext>
              </a:extLst>
            </p:cNvPr>
            <p:cNvSpPr/>
            <p:nvPr/>
          </p:nvSpPr>
          <p:spPr>
            <a:xfrm>
              <a:off x="2441209" y="1885593"/>
              <a:ext cx="8778240" cy="457200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mj-lt"/>
                  <a:ea typeface="+mn-ea"/>
                  <a:cs typeface="+mn-cs"/>
                </a:rPr>
                <a:t> Region</a:t>
              </a:r>
            </a:p>
          </p:txBody>
        </p:sp>
        <p:pic>
          <p:nvPicPr>
            <p:cNvPr id="141" name="Graphic 140">
              <a:extLst>
                <a:ext uri="{FF2B5EF4-FFF2-40B4-BE49-F238E27FC236}">
                  <a16:creationId xmlns:a16="http://schemas.microsoft.com/office/drawing/2014/main" id="{B99BE460-3F9E-4641-8B5B-849D280688D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441209" y="1885595"/>
              <a:ext cx="457200" cy="457200"/>
            </a:xfrm>
            <a:prstGeom prst="rect">
              <a:avLst/>
            </a:prstGeom>
          </p:spPr>
        </p:pic>
        <p:sp>
          <p:nvSpPr>
            <p:cNvPr id="148" name="TextBox 147">
              <a:extLst>
                <a:ext uri="{FF2B5EF4-FFF2-40B4-BE49-F238E27FC236}">
                  <a16:creationId xmlns:a16="http://schemas.microsoft.com/office/drawing/2014/main" id="{1A1045EB-AC7B-4D8F-A2E7-B9735677D88B}"/>
                </a:ext>
              </a:extLst>
            </p:cNvPr>
            <p:cNvSpPr txBox="1"/>
            <p:nvPr/>
          </p:nvSpPr>
          <p:spPr>
            <a:xfrm>
              <a:off x="5757628" y="2456572"/>
              <a:ext cx="1301959" cy="584775"/>
            </a:xfrm>
            <a:prstGeom prst="rect">
              <a:avLst/>
            </a:prstGeom>
            <a:noFill/>
            <a:ln>
              <a:solidFill>
                <a:schemeClr val="accent1"/>
              </a:solidFill>
            </a:ln>
          </p:spPr>
          <p:txBody>
            <a:bodyPr wrap="none" rtlCol="0">
              <a:spAutoFit/>
            </a:bodyPr>
            <a:lstStyle/>
            <a:p>
              <a:pPr algn="ctr"/>
              <a:r>
                <a:rPr lang="en-US" sz="1600" dirty="0">
                  <a:latin typeface="+mj-lt"/>
                  <a:ea typeface="Amazon Ember Light" panose="020B0403020204020204" pitchFamily="34" charset="0"/>
                  <a:cs typeface="Amazon Ember Light" panose="020B0403020204020204" pitchFamily="34" charset="0"/>
                </a:rPr>
                <a:t>Elastic Load </a:t>
              </a:r>
              <a:br>
                <a:rPr lang="en-US" sz="1600" dirty="0">
                  <a:latin typeface="+mj-lt"/>
                  <a:ea typeface="Amazon Ember Light" panose="020B0403020204020204" pitchFamily="34" charset="0"/>
                  <a:cs typeface="Amazon Ember Light" panose="020B0403020204020204" pitchFamily="34" charset="0"/>
                </a:rPr>
              </a:br>
              <a:r>
                <a:rPr lang="en-US" sz="1600" dirty="0">
                  <a:latin typeface="+mj-lt"/>
                  <a:ea typeface="Amazon Ember Light" panose="020B0403020204020204" pitchFamily="34" charset="0"/>
                  <a:cs typeface="Amazon Ember Light" panose="020B0403020204020204" pitchFamily="34" charset="0"/>
                </a:rPr>
                <a:t>Balancing</a:t>
              </a:r>
            </a:p>
          </p:txBody>
        </p:sp>
        <p:cxnSp>
          <p:nvCxnSpPr>
            <p:cNvPr id="167" name="Connector: Elbow 166">
              <a:extLst>
                <a:ext uri="{FF2B5EF4-FFF2-40B4-BE49-F238E27FC236}">
                  <a16:creationId xmlns:a16="http://schemas.microsoft.com/office/drawing/2014/main" id="{73E74C3D-36B5-4F7F-AE4F-BF0782207AF6}"/>
                </a:ext>
              </a:extLst>
            </p:cNvPr>
            <p:cNvCxnSpPr>
              <a:cxnSpLocks/>
              <a:stCxn id="169" idx="2"/>
              <a:endCxn id="102" idx="0"/>
            </p:cNvCxnSpPr>
            <p:nvPr/>
          </p:nvCxnSpPr>
          <p:spPr>
            <a:xfrm rot="5400000">
              <a:off x="7217809" y="1056245"/>
              <a:ext cx="123177" cy="1741579"/>
            </a:xfrm>
            <a:prstGeom prst="bentConnector3">
              <a:avLst>
                <a:gd name="adj1" fmla="val 50000"/>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F74E616-8B65-4CB2-8CD6-EF434D2240AA}"/>
                </a:ext>
              </a:extLst>
            </p:cNvPr>
            <p:cNvCxnSpPr>
              <a:stCxn id="97" idx="3"/>
              <a:endCxn id="169" idx="1"/>
            </p:cNvCxnSpPr>
            <p:nvPr/>
          </p:nvCxnSpPr>
          <p:spPr>
            <a:xfrm>
              <a:off x="5223056" y="1636846"/>
              <a:ext cx="2698530"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92DA1283-392A-49CE-8659-8B391EDB66C5}"/>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921586" y="1408246"/>
              <a:ext cx="457200" cy="457200"/>
            </a:xfrm>
            <a:prstGeom prst="rect">
              <a:avLst/>
            </a:prstGeom>
          </p:spPr>
        </p:pic>
        <p:sp>
          <p:nvSpPr>
            <p:cNvPr id="170" name="TextBox 169">
              <a:extLst>
                <a:ext uri="{FF2B5EF4-FFF2-40B4-BE49-F238E27FC236}">
                  <a16:creationId xmlns:a16="http://schemas.microsoft.com/office/drawing/2014/main" id="{B7CD7577-8513-40F0-976D-E6ABD5084C9C}"/>
                </a:ext>
              </a:extLst>
            </p:cNvPr>
            <p:cNvSpPr txBox="1"/>
            <p:nvPr/>
          </p:nvSpPr>
          <p:spPr>
            <a:xfrm>
              <a:off x="9880874" y="2871117"/>
              <a:ext cx="1213794" cy="338554"/>
            </a:xfrm>
            <a:prstGeom prst="rect">
              <a:avLst/>
            </a:prstGeom>
            <a:noFill/>
          </p:spPr>
          <p:txBody>
            <a:bodyPr wrap="none" rtlCol="0">
              <a:spAutoFit/>
            </a:bodyPr>
            <a:lstStyle/>
            <a:p>
              <a:pPr algn="ctr"/>
              <a:r>
                <a:rPr lang="en-US" sz="1600" dirty="0">
                  <a:latin typeface="+mj-lt"/>
                  <a:ea typeface="Amazon Ember Light" panose="020B0403020204020204" pitchFamily="34" charset="0"/>
                  <a:cs typeface="Amazon Ember Light" panose="020B0403020204020204" pitchFamily="34" charset="0"/>
                </a:rPr>
                <a:t>Amazon S3</a:t>
              </a:r>
            </a:p>
          </p:txBody>
        </p:sp>
        <p:sp>
          <p:nvSpPr>
            <p:cNvPr id="171" name="TextBox 170">
              <a:extLst>
                <a:ext uri="{FF2B5EF4-FFF2-40B4-BE49-F238E27FC236}">
                  <a16:creationId xmlns:a16="http://schemas.microsoft.com/office/drawing/2014/main" id="{FBD7C7FB-911D-44BE-81EF-3B6D39B032CA}"/>
                </a:ext>
              </a:extLst>
            </p:cNvPr>
            <p:cNvSpPr txBox="1"/>
            <p:nvPr/>
          </p:nvSpPr>
          <p:spPr>
            <a:xfrm>
              <a:off x="82001" y="4635716"/>
              <a:ext cx="2175596" cy="584775"/>
            </a:xfrm>
            <a:prstGeom prst="rect">
              <a:avLst/>
            </a:prstGeom>
            <a:solidFill>
              <a:schemeClr val="bg1"/>
            </a:solidFill>
          </p:spPr>
          <p:txBody>
            <a:bodyPr wrap="none" rtlCol="0">
              <a:spAutoFit/>
            </a:bodyPr>
            <a:lstStyle/>
            <a:p>
              <a:pPr algn="ctr"/>
              <a:r>
                <a:rPr lang="en-US" sz="1600" dirty="0">
                  <a:latin typeface="+mj-lt"/>
                  <a:ea typeface="Amazon Ember" panose="020B0603020204020204" pitchFamily="34" charset="0"/>
                  <a:cs typeface="Amazon Ember" panose="020B0603020204020204" pitchFamily="34" charset="0"/>
                </a:rPr>
                <a:t>Application layer with </a:t>
              </a:r>
            </a:p>
            <a:p>
              <a:pPr algn="ctr"/>
              <a:r>
                <a:rPr lang="en-US" sz="1600" dirty="0">
                  <a:latin typeface="+mj-lt"/>
                  <a:ea typeface="Amazon Ember" panose="020B0603020204020204" pitchFamily="34" charset="0"/>
                  <a:cs typeface="Amazon Ember" panose="020B0603020204020204" pitchFamily="34" charset="0"/>
                </a:rPr>
                <a:t>backend servers</a:t>
              </a:r>
            </a:p>
          </p:txBody>
        </p:sp>
        <p:pic>
          <p:nvPicPr>
            <p:cNvPr id="180" name="Graphic 179">
              <a:extLst>
                <a:ext uri="{FF2B5EF4-FFF2-40B4-BE49-F238E27FC236}">
                  <a16:creationId xmlns:a16="http://schemas.microsoft.com/office/drawing/2014/main" id="{08E68793-2C9F-4B62-85A9-0BE95BA3F2F6}"/>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920444" y="5675270"/>
              <a:ext cx="469900" cy="469900"/>
            </a:xfrm>
            <a:prstGeom prst="rect">
              <a:avLst/>
            </a:prstGeom>
          </p:spPr>
        </p:pic>
        <p:cxnSp>
          <p:nvCxnSpPr>
            <p:cNvPr id="181" name="Straight Arrow Connector 180">
              <a:extLst>
                <a:ext uri="{FF2B5EF4-FFF2-40B4-BE49-F238E27FC236}">
                  <a16:creationId xmlns:a16="http://schemas.microsoft.com/office/drawing/2014/main" id="{8BE1ED3A-6B5D-48B2-9920-4493EAE7C959}"/>
                </a:ext>
              </a:extLst>
            </p:cNvPr>
            <p:cNvCxnSpPr>
              <a:cxnSpLocks/>
              <a:endCxn id="180" idx="1"/>
            </p:cNvCxnSpPr>
            <p:nvPr/>
          </p:nvCxnSpPr>
          <p:spPr>
            <a:xfrm>
              <a:off x="3903870" y="5910220"/>
              <a:ext cx="1016574" cy="0"/>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82" name="Rectangle 181">
              <a:extLst>
                <a:ext uri="{FF2B5EF4-FFF2-40B4-BE49-F238E27FC236}">
                  <a16:creationId xmlns:a16="http://schemas.microsoft.com/office/drawing/2014/main" id="{D2CFB63A-1A06-4486-898D-0A5588004DC2}"/>
                </a:ext>
              </a:extLst>
            </p:cNvPr>
            <p:cNvSpPr/>
            <p:nvPr/>
          </p:nvSpPr>
          <p:spPr>
            <a:xfrm>
              <a:off x="3100216" y="2284485"/>
              <a:ext cx="2468880" cy="4114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mj-lt"/>
                  <a:ea typeface="+mn-ea"/>
                  <a:cs typeface="+mn-cs"/>
                </a:rPr>
                <a:t>Availability Zone A</a:t>
              </a:r>
            </a:p>
          </p:txBody>
        </p:sp>
        <p:sp>
          <p:nvSpPr>
            <p:cNvPr id="183" name="TextBox 182">
              <a:extLst>
                <a:ext uri="{FF2B5EF4-FFF2-40B4-BE49-F238E27FC236}">
                  <a16:creationId xmlns:a16="http://schemas.microsoft.com/office/drawing/2014/main" id="{B8A96577-35A0-4106-8EB8-A8118F69BF60}"/>
                </a:ext>
              </a:extLst>
            </p:cNvPr>
            <p:cNvSpPr txBox="1"/>
            <p:nvPr/>
          </p:nvSpPr>
          <p:spPr>
            <a:xfrm>
              <a:off x="2667173" y="6081216"/>
              <a:ext cx="1994457" cy="338554"/>
            </a:xfrm>
            <a:prstGeom prst="rect">
              <a:avLst/>
            </a:prstGeom>
            <a:noFill/>
          </p:spPr>
          <p:txBody>
            <a:bodyPr wrap="none" rtlCol="0">
              <a:spAutoFit/>
            </a:bodyPr>
            <a:lstStyle/>
            <a:p>
              <a:pPr algn="ctr"/>
              <a:r>
                <a:rPr lang="en-US" sz="1600" dirty="0">
                  <a:latin typeface="+mj-lt"/>
                  <a:ea typeface="Amazon Ember Light" panose="020B0403020204020204" pitchFamily="34" charset="0"/>
                  <a:cs typeface="Amazon Ember Light" panose="020B0403020204020204" pitchFamily="34" charset="0"/>
                </a:rPr>
                <a:t>Amazon </a:t>
              </a:r>
              <a:r>
                <a:rPr lang="en-US" sz="1600" dirty="0" err="1">
                  <a:latin typeface="+mj-lt"/>
                  <a:ea typeface="Amazon Ember Light" panose="020B0403020204020204" pitchFamily="34" charset="0"/>
                  <a:cs typeface="Amazon Ember Light" panose="020B0403020204020204" pitchFamily="34" charset="0"/>
                </a:rPr>
                <a:t>ElastiCache</a:t>
              </a:r>
              <a:endParaRPr lang="en-US" sz="1600" dirty="0">
                <a:latin typeface="+mj-lt"/>
                <a:ea typeface="Amazon Ember Light" panose="020B0403020204020204" pitchFamily="34" charset="0"/>
                <a:cs typeface="Amazon Ember Light" panose="020B0403020204020204" pitchFamily="34" charset="0"/>
              </a:endParaRPr>
            </a:p>
          </p:txBody>
        </p:sp>
        <p:sp>
          <p:nvSpPr>
            <p:cNvPr id="184" name="TextBox 183">
              <a:extLst>
                <a:ext uri="{FF2B5EF4-FFF2-40B4-BE49-F238E27FC236}">
                  <a16:creationId xmlns:a16="http://schemas.microsoft.com/office/drawing/2014/main" id="{BF8EB51C-34E7-4CAF-A1CB-007ECE0D52DA}"/>
                </a:ext>
              </a:extLst>
            </p:cNvPr>
            <p:cNvSpPr txBox="1"/>
            <p:nvPr/>
          </p:nvSpPr>
          <p:spPr>
            <a:xfrm>
              <a:off x="203830" y="3028746"/>
              <a:ext cx="1931939" cy="584775"/>
            </a:xfrm>
            <a:prstGeom prst="rect">
              <a:avLst/>
            </a:prstGeom>
            <a:solidFill>
              <a:schemeClr val="bg1"/>
            </a:solidFill>
          </p:spPr>
          <p:txBody>
            <a:bodyPr wrap="none" rtlCol="0">
              <a:spAutoFit/>
            </a:bodyPr>
            <a:lstStyle/>
            <a:p>
              <a:pPr algn="ctr"/>
              <a:r>
                <a:rPr lang="en-US" sz="1600" dirty="0">
                  <a:latin typeface="+mj-lt"/>
                  <a:ea typeface="Amazon Ember" panose="020B0603020204020204" pitchFamily="34" charset="0"/>
                  <a:cs typeface="Amazon Ember" panose="020B0603020204020204" pitchFamily="34" charset="0"/>
                </a:rPr>
                <a:t>Presentation layer </a:t>
              </a:r>
              <a:br>
                <a:rPr lang="en-US" sz="1600" dirty="0">
                  <a:latin typeface="+mj-lt"/>
                  <a:ea typeface="Amazon Ember" panose="020B0603020204020204" pitchFamily="34" charset="0"/>
                  <a:cs typeface="Amazon Ember" panose="020B0603020204020204" pitchFamily="34" charset="0"/>
                </a:rPr>
              </a:br>
              <a:r>
                <a:rPr lang="en-US" sz="1600" dirty="0">
                  <a:latin typeface="+mj-lt"/>
                  <a:ea typeface="Amazon Ember" panose="020B0603020204020204" pitchFamily="34" charset="0"/>
                  <a:cs typeface="Amazon Ember" panose="020B0603020204020204" pitchFamily="34" charset="0"/>
                </a:rPr>
                <a:t>with web servers</a:t>
              </a:r>
            </a:p>
          </p:txBody>
        </p:sp>
        <p:sp>
          <p:nvSpPr>
            <p:cNvPr id="185" name="TextBox 184">
              <a:extLst>
                <a:ext uri="{FF2B5EF4-FFF2-40B4-BE49-F238E27FC236}">
                  <a16:creationId xmlns:a16="http://schemas.microsoft.com/office/drawing/2014/main" id="{8A386576-4F48-4CFA-A873-48ACCAA42CD8}"/>
                </a:ext>
              </a:extLst>
            </p:cNvPr>
            <p:cNvSpPr txBox="1"/>
            <p:nvPr/>
          </p:nvSpPr>
          <p:spPr>
            <a:xfrm>
              <a:off x="4805530" y="6081216"/>
              <a:ext cx="1984839" cy="338554"/>
            </a:xfrm>
            <a:prstGeom prst="rect">
              <a:avLst/>
            </a:prstGeom>
            <a:noFill/>
          </p:spPr>
          <p:txBody>
            <a:bodyPr wrap="none" rtlCol="0">
              <a:spAutoFit/>
            </a:bodyPr>
            <a:lstStyle/>
            <a:p>
              <a:pPr algn="ctr"/>
              <a:r>
                <a:rPr lang="en-US" sz="1600" dirty="0">
                  <a:latin typeface="+mj-lt"/>
                  <a:ea typeface="Amazon Ember Light" panose="020B0403020204020204" pitchFamily="34" charset="0"/>
                  <a:cs typeface="Amazon Ember Light" panose="020B0403020204020204" pitchFamily="34" charset="0"/>
                </a:rPr>
                <a:t>Primary DB instance</a:t>
              </a:r>
            </a:p>
          </p:txBody>
        </p:sp>
        <p:sp>
          <p:nvSpPr>
            <p:cNvPr id="186" name="TextBox 185">
              <a:extLst>
                <a:ext uri="{FF2B5EF4-FFF2-40B4-BE49-F238E27FC236}">
                  <a16:creationId xmlns:a16="http://schemas.microsoft.com/office/drawing/2014/main" id="{C133FFB8-7EFC-4C65-92E0-B60910B1107C}"/>
                </a:ext>
              </a:extLst>
            </p:cNvPr>
            <p:cNvSpPr txBox="1"/>
            <p:nvPr/>
          </p:nvSpPr>
          <p:spPr>
            <a:xfrm>
              <a:off x="5759435" y="4342734"/>
              <a:ext cx="1301959" cy="584775"/>
            </a:xfrm>
            <a:prstGeom prst="rect">
              <a:avLst/>
            </a:prstGeom>
            <a:noFill/>
          </p:spPr>
          <p:txBody>
            <a:bodyPr wrap="none" rtlCol="0">
              <a:spAutoFit/>
            </a:bodyPr>
            <a:lstStyle/>
            <a:p>
              <a:pPr algn="ctr"/>
              <a:r>
                <a:rPr lang="en-US" sz="1600" dirty="0">
                  <a:latin typeface="+mj-lt"/>
                  <a:ea typeface="Amazon Ember Light" panose="020B0403020204020204" pitchFamily="34" charset="0"/>
                  <a:cs typeface="Amazon Ember Light" panose="020B0403020204020204" pitchFamily="34" charset="0"/>
                </a:rPr>
                <a:t>Elastic Load </a:t>
              </a:r>
              <a:br>
                <a:rPr lang="en-US" sz="1600" dirty="0">
                  <a:latin typeface="+mj-lt"/>
                  <a:ea typeface="Amazon Ember Light" panose="020B0403020204020204" pitchFamily="34" charset="0"/>
                  <a:cs typeface="Amazon Ember Light" panose="020B0403020204020204" pitchFamily="34" charset="0"/>
                </a:rPr>
              </a:br>
              <a:r>
                <a:rPr lang="en-US" sz="1600" dirty="0">
                  <a:latin typeface="+mj-lt"/>
                  <a:ea typeface="Amazon Ember Light" panose="020B0403020204020204" pitchFamily="34" charset="0"/>
                  <a:cs typeface="Amazon Ember Light" panose="020B0403020204020204" pitchFamily="34" charset="0"/>
                </a:rPr>
                <a:t>Balancing</a:t>
              </a:r>
            </a:p>
          </p:txBody>
        </p:sp>
        <p:pic>
          <p:nvPicPr>
            <p:cNvPr id="187" name="Graphic 186">
              <a:extLst>
                <a:ext uri="{FF2B5EF4-FFF2-40B4-BE49-F238E27FC236}">
                  <a16:creationId xmlns:a16="http://schemas.microsoft.com/office/drawing/2014/main" id="{A698DF7B-7508-4DC9-B2E0-76C033E730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42849" y="5675270"/>
              <a:ext cx="469900" cy="469900"/>
            </a:xfrm>
            <a:prstGeom prst="rect">
              <a:avLst/>
            </a:prstGeom>
          </p:spPr>
        </p:pic>
        <p:sp>
          <p:nvSpPr>
            <p:cNvPr id="188" name="Rectangle 187">
              <a:extLst>
                <a:ext uri="{FF2B5EF4-FFF2-40B4-BE49-F238E27FC236}">
                  <a16:creationId xmlns:a16="http://schemas.microsoft.com/office/drawing/2014/main" id="{A5BC81E7-6BB2-4BCA-9783-06AE9023A586}"/>
                </a:ext>
              </a:extLst>
            </p:cNvPr>
            <p:cNvSpPr/>
            <p:nvPr/>
          </p:nvSpPr>
          <p:spPr>
            <a:xfrm>
              <a:off x="7241958" y="2284485"/>
              <a:ext cx="2468880" cy="4114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mj-lt"/>
                  <a:ea typeface="+mn-ea"/>
                  <a:cs typeface="+mn-cs"/>
                </a:rPr>
                <a:t>Availability Zone B</a:t>
              </a:r>
            </a:p>
          </p:txBody>
        </p:sp>
        <p:sp>
          <p:nvSpPr>
            <p:cNvPr id="189" name="TextBox 188">
              <a:extLst>
                <a:ext uri="{FF2B5EF4-FFF2-40B4-BE49-F238E27FC236}">
                  <a16:creationId xmlns:a16="http://schemas.microsoft.com/office/drawing/2014/main" id="{4AE53C7E-40BA-4103-9743-87936B8D3F73}"/>
                </a:ext>
              </a:extLst>
            </p:cNvPr>
            <p:cNvSpPr txBox="1"/>
            <p:nvPr/>
          </p:nvSpPr>
          <p:spPr>
            <a:xfrm>
              <a:off x="7414327" y="6081216"/>
              <a:ext cx="2037737" cy="338554"/>
            </a:xfrm>
            <a:prstGeom prst="rect">
              <a:avLst/>
            </a:prstGeom>
            <a:noFill/>
          </p:spPr>
          <p:txBody>
            <a:bodyPr wrap="none" rtlCol="0">
              <a:spAutoFit/>
            </a:bodyPr>
            <a:lstStyle/>
            <a:p>
              <a:pPr algn="ctr"/>
              <a:r>
                <a:rPr lang="en-US" sz="1600" dirty="0">
                  <a:latin typeface="+mj-lt"/>
                  <a:ea typeface="Amazon Ember Light" panose="020B0403020204020204" pitchFamily="34" charset="0"/>
                  <a:cs typeface="Amazon Ember Light" panose="020B0403020204020204" pitchFamily="34" charset="0"/>
                </a:rPr>
                <a:t>Standby DB instance</a:t>
              </a:r>
            </a:p>
          </p:txBody>
        </p:sp>
        <p:sp>
          <p:nvSpPr>
            <p:cNvPr id="190" name="TextBox 189">
              <a:extLst>
                <a:ext uri="{FF2B5EF4-FFF2-40B4-BE49-F238E27FC236}">
                  <a16:creationId xmlns:a16="http://schemas.microsoft.com/office/drawing/2014/main" id="{2BDD6885-F125-4E40-AB53-9F114172231A}"/>
                </a:ext>
              </a:extLst>
            </p:cNvPr>
            <p:cNvSpPr txBox="1"/>
            <p:nvPr/>
          </p:nvSpPr>
          <p:spPr>
            <a:xfrm>
              <a:off x="297605" y="5740943"/>
              <a:ext cx="1744388" cy="338554"/>
            </a:xfrm>
            <a:prstGeom prst="rect">
              <a:avLst/>
            </a:prstGeom>
            <a:solidFill>
              <a:schemeClr val="bg1"/>
            </a:solidFill>
          </p:spPr>
          <p:txBody>
            <a:bodyPr wrap="none" rtlCol="0">
              <a:spAutoFit/>
            </a:bodyPr>
            <a:lstStyle/>
            <a:p>
              <a:pPr algn="ctr"/>
              <a:r>
                <a:rPr lang="en-US" sz="1600" dirty="0">
                  <a:latin typeface="+mj-lt"/>
                  <a:ea typeface="Amazon Ember" panose="020B0603020204020204" pitchFamily="34" charset="0"/>
                  <a:cs typeface="Amazon Ember" panose="020B0603020204020204" pitchFamily="34" charset="0"/>
                </a:rPr>
                <a:t>Persistence layer</a:t>
              </a:r>
            </a:p>
          </p:txBody>
        </p:sp>
        <p:grpSp>
          <p:nvGrpSpPr>
            <p:cNvPr id="191" name="Group 190">
              <a:extLst>
                <a:ext uri="{FF2B5EF4-FFF2-40B4-BE49-F238E27FC236}">
                  <a16:creationId xmlns:a16="http://schemas.microsoft.com/office/drawing/2014/main" id="{38984309-C66C-4070-8096-ABA80F4ECE08}"/>
                </a:ext>
              </a:extLst>
            </p:cNvPr>
            <p:cNvGrpSpPr/>
            <p:nvPr/>
          </p:nvGrpSpPr>
          <p:grpSpPr>
            <a:xfrm>
              <a:off x="3187519" y="2632975"/>
              <a:ext cx="2294275" cy="1373959"/>
              <a:chOff x="3191656" y="2632975"/>
              <a:chExt cx="2294275" cy="1373959"/>
            </a:xfrm>
          </p:grpSpPr>
          <p:grpSp>
            <p:nvGrpSpPr>
              <p:cNvPr id="209" name="Group 208">
                <a:extLst>
                  <a:ext uri="{FF2B5EF4-FFF2-40B4-BE49-F238E27FC236}">
                    <a16:creationId xmlns:a16="http://schemas.microsoft.com/office/drawing/2014/main" id="{96907683-713C-43CE-9B14-E26314C0E2AB}"/>
                  </a:ext>
                </a:extLst>
              </p:cNvPr>
              <p:cNvGrpSpPr/>
              <p:nvPr/>
            </p:nvGrpSpPr>
            <p:grpSpPr>
              <a:xfrm>
                <a:off x="3191656" y="2632975"/>
                <a:ext cx="2294275" cy="1373959"/>
                <a:chOff x="3191656" y="2632975"/>
                <a:chExt cx="2294275" cy="1373959"/>
              </a:xfrm>
            </p:grpSpPr>
            <p:sp>
              <p:nvSpPr>
                <p:cNvPr id="216" name="Rectangle 215">
                  <a:extLst>
                    <a:ext uri="{FF2B5EF4-FFF2-40B4-BE49-F238E27FC236}">
                      <a16:creationId xmlns:a16="http://schemas.microsoft.com/office/drawing/2014/main" id="{E1F77592-FBAE-4308-B76D-1C68EC3D06C4}"/>
                    </a:ext>
                  </a:extLst>
                </p:cNvPr>
                <p:cNvSpPr/>
                <p:nvPr/>
              </p:nvSpPr>
              <p:spPr>
                <a:xfrm>
                  <a:off x="3199931" y="2635334"/>
                  <a:ext cx="22860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mj-lt"/>
                      <a:ea typeface="+mn-ea"/>
                      <a:cs typeface="+mn-cs"/>
                    </a:rPr>
                    <a:t>Public subnet</a:t>
                  </a:r>
                </a:p>
              </p:txBody>
            </p:sp>
            <p:pic>
              <p:nvPicPr>
                <p:cNvPr id="217" name="Graphic 216">
                  <a:extLst>
                    <a:ext uri="{FF2B5EF4-FFF2-40B4-BE49-F238E27FC236}">
                      <a16:creationId xmlns:a16="http://schemas.microsoft.com/office/drawing/2014/main" id="{45C2A51A-0E3F-44B3-AC88-E56DFEC175EB}"/>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191656" y="2632975"/>
                  <a:ext cx="274320" cy="274320"/>
                </a:xfrm>
                <a:prstGeom prst="rect">
                  <a:avLst/>
                </a:prstGeom>
              </p:spPr>
            </p:pic>
          </p:grpSp>
          <p:grpSp>
            <p:nvGrpSpPr>
              <p:cNvPr id="210" name="Group 209">
                <a:extLst>
                  <a:ext uri="{FF2B5EF4-FFF2-40B4-BE49-F238E27FC236}">
                    <a16:creationId xmlns:a16="http://schemas.microsoft.com/office/drawing/2014/main" id="{A16DA90D-EC64-44D3-8B62-0D88D776CE07}"/>
                  </a:ext>
                </a:extLst>
              </p:cNvPr>
              <p:cNvGrpSpPr/>
              <p:nvPr/>
            </p:nvGrpSpPr>
            <p:grpSpPr>
              <a:xfrm>
                <a:off x="3378673" y="2946609"/>
                <a:ext cx="1920240" cy="1005840"/>
                <a:chOff x="3376057" y="2946609"/>
                <a:chExt cx="1920240" cy="1005840"/>
              </a:xfrm>
            </p:grpSpPr>
            <p:sp>
              <p:nvSpPr>
                <p:cNvPr id="211" name="Rectangle 210">
                  <a:extLst>
                    <a:ext uri="{FF2B5EF4-FFF2-40B4-BE49-F238E27FC236}">
                      <a16:creationId xmlns:a16="http://schemas.microsoft.com/office/drawing/2014/main" id="{BF01946C-53BA-4071-8B48-7ED182CA3771}"/>
                    </a:ext>
                  </a:extLst>
                </p:cNvPr>
                <p:cNvSpPr/>
                <p:nvPr/>
              </p:nvSpPr>
              <p:spPr>
                <a:xfrm>
                  <a:off x="3376057" y="2946609"/>
                  <a:ext cx="1920240" cy="10058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mj-l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mj-lt"/>
                      <a:ea typeface="+mn-ea"/>
                      <a:cs typeface="+mn-cs"/>
                    </a:rPr>
                    <a:t>Auto Scaling group</a:t>
                  </a:r>
                  <a:endParaRPr kumimoji="0" lang="en-US" sz="1200" b="0" i="0" u="none" strike="noStrike" kern="0" cap="none" spc="0" normalizeH="0" baseline="0" noProof="0" dirty="0">
                    <a:ln>
                      <a:noFill/>
                    </a:ln>
                    <a:solidFill>
                      <a:srgbClr val="D86613"/>
                    </a:solidFill>
                    <a:effectLst/>
                    <a:uLnTx/>
                    <a:uFillTx/>
                    <a:latin typeface="+mj-lt"/>
                    <a:ea typeface="+mn-ea"/>
                    <a:cs typeface="+mn-cs"/>
                  </a:endParaRPr>
                </a:p>
              </p:txBody>
            </p:sp>
            <p:pic>
              <p:nvPicPr>
                <p:cNvPr id="212" name="Graphic 211">
                  <a:extLst>
                    <a:ext uri="{FF2B5EF4-FFF2-40B4-BE49-F238E27FC236}">
                      <a16:creationId xmlns:a16="http://schemas.microsoft.com/office/drawing/2014/main" id="{DB410F34-9D88-4723-A2B7-27EE614DFC0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71077" y="2946609"/>
                  <a:ext cx="330200" cy="330200"/>
                </a:xfrm>
                <a:prstGeom prst="rect">
                  <a:avLst/>
                </a:prstGeom>
              </p:spPr>
            </p:pic>
            <p:grpSp>
              <p:nvGrpSpPr>
                <p:cNvPr id="213" name="Group 212">
                  <a:extLst>
                    <a:ext uri="{FF2B5EF4-FFF2-40B4-BE49-F238E27FC236}">
                      <a16:creationId xmlns:a16="http://schemas.microsoft.com/office/drawing/2014/main" id="{D3194E5E-EF59-4139-9E45-313F77DDFF28}"/>
                    </a:ext>
                  </a:extLst>
                </p:cNvPr>
                <p:cNvGrpSpPr/>
                <p:nvPr/>
              </p:nvGrpSpPr>
              <p:grpSpPr>
                <a:xfrm>
                  <a:off x="3631770" y="3461998"/>
                  <a:ext cx="1408815" cy="469900"/>
                  <a:chOff x="3744507" y="3063915"/>
                  <a:chExt cx="1408815" cy="469900"/>
                </a:xfrm>
              </p:grpSpPr>
              <p:pic>
                <p:nvPicPr>
                  <p:cNvPr id="214" name="Graphic 213">
                    <a:extLst>
                      <a:ext uri="{FF2B5EF4-FFF2-40B4-BE49-F238E27FC236}">
                        <a16:creationId xmlns:a16="http://schemas.microsoft.com/office/drawing/2014/main" id="{2A88357A-7EF9-4F10-93F7-CD1ED8935CA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44507" y="3063915"/>
                    <a:ext cx="469900" cy="469900"/>
                  </a:xfrm>
                  <a:prstGeom prst="rect">
                    <a:avLst/>
                  </a:prstGeom>
                </p:spPr>
              </p:pic>
              <p:pic>
                <p:nvPicPr>
                  <p:cNvPr id="215" name="Graphic 214">
                    <a:extLst>
                      <a:ext uri="{FF2B5EF4-FFF2-40B4-BE49-F238E27FC236}">
                        <a16:creationId xmlns:a16="http://schemas.microsoft.com/office/drawing/2014/main" id="{D77C6E00-5E53-4048-927A-AA658E0913A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83422" y="3063915"/>
                    <a:ext cx="469900" cy="469900"/>
                  </a:xfrm>
                  <a:prstGeom prst="rect">
                    <a:avLst/>
                  </a:prstGeom>
                </p:spPr>
              </p:pic>
            </p:grpSp>
          </p:grpSp>
        </p:grpSp>
        <p:grpSp>
          <p:nvGrpSpPr>
            <p:cNvPr id="192" name="Group 191">
              <a:extLst>
                <a:ext uri="{FF2B5EF4-FFF2-40B4-BE49-F238E27FC236}">
                  <a16:creationId xmlns:a16="http://schemas.microsoft.com/office/drawing/2014/main" id="{049BE9FE-B080-42EE-AE98-7F13CD80FD56}"/>
                </a:ext>
              </a:extLst>
            </p:cNvPr>
            <p:cNvGrpSpPr/>
            <p:nvPr/>
          </p:nvGrpSpPr>
          <p:grpSpPr>
            <a:xfrm>
              <a:off x="7329261" y="2632975"/>
              <a:ext cx="2294275" cy="1373959"/>
              <a:chOff x="3191656" y="2632975"/>
              <a:chExt cx="2294275" cy="1373959"/>
            </a:xfrm>
          </p:grpSpPr>
          <p:sp>
            <p:nvSpPr>
              <p:cNvPr id="202" name="Rectangle 201">
                <a:extLst>
                  <a:ext uri="{FF2B5EF4-FFF2-40B4-BE49-F238E27FC236}">
                    <a16:creationId xmlns:a16="http://schemas.microsoft.com/office/drawing/2014/main" id="{12DCA113-D4D5-41DE-8928-BC63D74EB542}"/>
                  </a:ext>
                </a:extLst>
              </p:cNvPr>
              <p:cNvSpPr/>
              <p:nvPr/>
            </p:nvSpPr>
            <p:spPr>
              <a:xfrm>
                <a:off x="3199931" y="2635334"/>
                <a:ext cx="22860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mj-lt"/>
                    <a:ea typeface="+mn-ea"/>
                    <a:cs typeface="+mn-cs"/>
                  </a:rPr>
                  <a:t>Public subnet</a:t>
                </a:r>
              </a:p>
            </p:txBody>
          </p:sp>
          <p:pic>
            <p:nvPicPr>
              <p:cNvPr id="203" name="Graphic 202">
                <a:extLst>
                  <a:ext uri="{FF2B5EF4-FFF2-40B4-BE49-F238E27FC236}">
                    <a16:creationId xmlns:a16="http://schemas.microsoft.com/office/drawing/2014/main" id="{D4DC2E27-229A-4E95-97F8-1229508D990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191656" y="2632975"/>
                <a:ext cx="274320" cy="274320"/>
              </a:xfrm>
              <a:prstGeom prst="rect">
                <a:avLst/>
              </a:prstGeom>
            </p:spPr>
          </p:pic>
          <p:sp>
            <p:nvSpPr>
              <p:cNvPr id="204" name="Rectangle 203">
                <a:extLst>
                  <a:ext uri="{FF2B5EF4-FFF2-40B4-BE49-F238E27FC236}">
                    <a16:creationId xmlns:a16="http://schemas.microsoft.com/office/drawing/2014/main" id="{3F7428A9-5240-4325-964E-9251D70A05D0}"/>
                  </a:ext>
                </a:extLst>
              </p:cNvPr>
              <p:cNvSpPr/>
              <p:nvPr/>
            </p:nvSpPr>
            <p:spPr>
              <a:xfrm>
                <a:off x="3376057" y="2946609"/>
                <a:ext cx="1920240" cy="10058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mj-l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mj-lt"/>
                    <a:ea typeface="+mn-ea"/>
                    <a:cs typeface="+mn-cs"/>
                  </a:rPr>
                  <a:t>Auto Scaling group</a:t>
                </a:r>
                <a:endParaRPr kumimoji="0" lang="en-US" sz="1200" b="0" i="0" u="none" strike="noStrike" kern="0" cap="none" spc="0" normalizeH="0" baseline="0" noProof="0" dirty="0">
                  <a:ln>
                    <a:noFill/>
                  </a:ln>
                  <a:solidFill>
                    <a:srgbClr val="D86613"/>
                  </a:solidFill>
                  <a:effectLst/>
                  <a:uLnTx/>
                  <a:uFillTx/>
                  <a:latin typeface="+mj-lt"/>
                  <a:ea typeface="+mn-ea"/>
                  <a:cs typeface="+mn-cs"/>
                </a:endParaRPr>
              </a:p>
            </p:txBody>
          </p:sp>
          <p:pic>
            <p:nvPicPr>
              <p:cNvPr id="205" name="Graphic 204">
                <a:extLst>
                  <a:ext uri="{FF2B5EF4-FFF2-40B4-BE49-F238E27FC236}">
                    <a16:creationId xmlns:a16="http://schemas.microsoft.com/office/drawing/2014/main" id="{28F7BDEE-853B-4453-8D28-F02361ECB54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71077" y="2946609"/>
                <a:ext cx="330200" cy="330200"/>
              </a:xfrm>
              <a:prstGeom prst="rect">
                <a:avLst/>
              </a:prstGeom>
            </p:spPr>
          </p:pic>
          <p:grpSp>
            <p:nvGrpSpPr>
              <p:cNvPr id="206" name="Group 205">
                <a:extLst>
                  <a:ext uri="{FF2B5EF4-FFF2-40B4-BE49-F238E27FC236}">
                    <a16:creationId xmlns:a16="http://schemas.microsoft.com/office/drawing/2014/main" id="{86E866B6-05EF-41E8-BDA3-95B896614C06}"/>
                  </a:ext>
                </a:extLst>
              </p:cNvPr>
              <p:cNvGrpSpPr/>
              <p:nvPr/>
            </p:nvGrpSpPr>
            <p:grpSpPr>
              <a:xfrm>
                <a:off x="3631770" y="3461998"/>
                <a:ext cx="1408815" cy="469900"/>
                <a:chOff x="3744507" y="3063915"/>
                <a:chExt cx="1408815" cy="469900"/>
              </a:xfrm>
            </p:grpSpPr>
            <p:pic>
              <p:nvPicPr>
                <p:cNvPr id="207" name="Graphic 206">
                  <a:extLst>
                    <a:ext uri="{FF2B5EF4-FFF2-40B4-BE49-F238E27FC236}">
                      <a16:creationId xmlns:a16="http://schemas.microsoft.com/office/drawing/2014/main" id="{B9DA5CC7-DE46-4331-B779-CBBBDC48E08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44507" y="3063915"/>
                  <a:ext cx="469900" cy="469900"/>
                </a:xfrm>
                <a:prstGeom prst="rect">
                  <a:avLst/>
                </a:prstGeom>
              </p:spPr>
            </p:pic>
            <p:pic>
              <p:nvPicPr>
                <p:cNvPr id="208" name="Graphic 207">
                  <a:extLst>
                    <a:ext uri="{FF2B5EF4-FFF2-40B4-BE49-F238E27FC236}">
                      <a16:creationId xmlns:a16="http://schemas.microsoft.com/office/drawing/2014/main" id="{38CC3642-4206-425F-877D-3866BFDD7CE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83422" y="3063915"/>
                  <a:ext cx="469900" cy="469900"/>
                </a:xfrm>
                <a:prstGeom prst="rect">
                  <a:avLst/>
                </a:prstGeom>
              </p:spPr>
            </p:pic>
          </p:grpSp>
        </p:grpSp>
        <p:pic>
          <p:nvPicPr>
            <p:cNvPr id="193" name="Graphic 192">
              <a:extLst>
                <a:ext uri="{FF2B5EF4-FFF2-40B4-BE49-F238E27FC236}">
                  <a16:creationId xmlns:a16="http://schemas.microsoft.com/office/drawing/2014/main" id="{909524AF-4CF1-4962-86A9-E3FA3DD7118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91656" y="4133969"/>
              <a:ext cx="274320" cy="274320"/>
            </a:xfrm>
            <a:prstGeom prst="rect">
              <a:avLst/>
            </a:prstGeom>
          </p:spPr>
        </p:pic>
        <p:grpSp>
          <p:nvGrpSpPr>
            <p:cNvPr id="194" name="Group 193">
              <a:extLst>
                <a:ext uri="{FF2B5EF4-FFF2-40B4-BE49-F238E27FC236}">
                  <a16:creationId xmlns:a16="http://schemas.microsoft.com/office/drawing/2014/main" id="{B262CBCA-1D7A-4102-8CF9-97D8066FCCB4}"/>
                </a:ext>
              </a:extLst>
            </p:cNvPr>
            <p:cNvGrpSpPr/>
            <p:nvPr/>
          </p:nvGrpSpPr>
          <p:grpSpPr>
            <a:xfrm>
              <a:off x="3374536" y="4447425"/>
              <a:ext cx="1920240" cy="1005840"/>
              <a:chOff x="3348116" y="4547784"/>
              <a:chExt cx="1920240" cy="1005840"/>
            </a:xfrm>
          </p:grpSpPr>
          <p:grpSp>
            <p:nvGrpSpPr>
              <p:cNvPr id="196" name="Group 195">
                <a:extLst>
                  <a:ext uri="{FF2B5EF4-FFF2-40B4-BE49-F238E27FC236}">
                    <a16:creationId xmlns:a16="http://schemas.microsoft.com/office/drawing/2014/main" id="{88F29918-2F6F-4594-9FC6-03AED2459E92}"/>
                  </a:ext>
                </a:extLst>
              </p:cNvPr>
              <p:cNvGrpSpPr/>
              <p:nvPr/>
            </p:nvGrpSpPr>
            <p:grpSpPr>
              <a:xfrm>
                <a:off x="3538168" y="5050062"/>
                <a:ext cx="1540137" cy="469900"/>
                <a:chOff x="3706555" y="4715523"/>
                <a:chExt cx="1540137" cy="469900"/>
              </a:xfrm>
            </p:grpSpPr>
            <p:pic>
              <p:nvPicPr>
                <p:cNvPr id="199" name="Graphic 198">
                  <a:extLst>
                    <a:ext uri="{FF2B5EF4-FFF2-40B4-BE49-F238E27FC236}">
                      <a16:creationId xmlns:a16="http://schemas.microsoft.com/office/drawing/2014/main" id="{D3DBC539-CB0D-4F99-BD62-85A6E18DE44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6555" y="4715523"/>
                  <a:ext cx="469900" cy="469900"/>
                </a:xfrm>
                <a:prstGeom prst="rect">
                  <a:avLst/>
                </a:prstGeom>
              </p:spPr>
            </p:pic>
            <p:pic>
              <p:nvPicPr>
                <p:cNvPr id="200" name="Graphic 199">
                  <a:extLst>
                    <a:ext uri="{FF2B5EF4-FFF2-40B4-BE49-F238E27FC236}">
                      <a16:creationId xmlns:a16="http://schemas.microsoft.com/office/drawing/2014/main" id="{C1D33FEB-852C-42C6-8164-64106E1543D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41674" y="4715523"/>
                  <a:ext cx="469900" cy="469900"/>
                </a:xfrm>
                <a:prstGeom prst="rect">
                  <a:avLst/>
                </a:prstGeom>
              </p:spPr>
            </p:pic>
            <p:pic>
              <p:nvPicPr>
                <p:cNvPr id="201" name="Graphic 200">
                  <a:extLst>
                    <a:ext uri="{FF2B5EF4-FFF2-40B4-BE49-F238E27FC236}">
                      <a16:creationId xmlns:a16="http://schemas.microsoft.com/office/drawing/2014/main" id="{A5096199-2635-4D77-94F6-27125A81473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6792" y="4715523"/>
                  <a:ext cx="469900" cy="469900"/>
                </a:xfrm>
                <a:prstGeom prst="rect">
                  <a:avLst/>
                </a:prstGeom>
              </p:spPr>
            </p:pic>
          </p:grpSp>
          <p:sp>
            <p:nvSpPr>
              <p:cNvPr id="197" name="Rectangle 196">
                <a:extLst>
                  <a:ext uri="{FF2B5EF4-FFF2-40B4-BE49-F238E27FC236}">
                    <a16:creationId xmlns:a16="http://schemas.microsoft.com/office/drawing/2014/main" id="{B0C352C1-385B-4847-93E0-C0D46B4B4D5E}"/>
                  </a:ext>
                </a:extLst>
              </p:cNvPr>
              <p:cNvSpPr/>
              <p:nvPr/>
            </p:nvSpPr>
            <p:spPr>
              <a:xfrm>
                <a:off x="3348116" y="4547784"/>
                <a:ext cx="1920240" cy="100584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mj-l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mj-lt"/>
                    <a:ea typeface="+mn-ea"/>
                    <a:cs typeface="+mn-cs"/>
                  </a:rPr>
                  <a:t>Auto Scaling group</a:t>
                </a:r>
                <a:endParaRPr kumimoji="0" lang="en-US" sz="1200" b="0" i="0" u="none" strike="noStrike" kern="0" cap="none" spc="0" normalizeH="0" baseline="0" noProof="0" dirty="0">
                  <a:ln>
                    <a:noFill/>
                  </a:ln>
                  <a:solidFill>
                    <a:srgbClr val="D86613"/>
                  </a:solidFill>
                  <a:effectLst/>
                  <a:uLnTx/>
                  <a:uFillTx/>
                  <a:latin typeface="+mj-lt"/>
                  <a:ea typeface="+mn-ea"/>
                  <a:cs typeface="+mn-cs"/>
                </a:endParaRPr>
              </a:p>
            </p:txBody>
          </p:sp>
          <p:pic>
            <p:nvPicPr>
              <p:cNvPr id="198" name="Graphic 197">
                <a:extLst>
                  <a:ext uri="{FF2B5EF4-FFF2-40B4-BE49-F238E27FC236}">
                    <a16:creationId xmlns:a16="http://schemas.microsoft.com/office/drawing/2014/main" id="{B0CA786B-ADBA-469D-9AE2-875CCFE12BE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43136" y="4547784"/>
                <a:ext cx="330200" cy="330200"/>
              </a:xfrm>
              <a:prstGeom prst="rect">
                <a:avLst/>
              </a:prstGeom>
            </p:spPr>
          </p:pic>
        </p:grpSp>
        <p:pic>
          <p:nvPicPr>
            <p:cNvPr id="195" name="Graphic 194">
              <a:extLst>
                <a:ext uri="{FF2B5EF4-FFF2-40B4-BE49-F238E27FC236}">
                  <a16:creationId xmlns:a16="http://schemas.microsoft.com/office/drawing/2014/main" id="{3894CBA7-743E-47BA-AE8C-970B55DD09D8}"/>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28007" y="5652073"/>
              <a:ext cx="469900" cy="469900"/>
            </a:xfrm>
            <a:prstGeom prst="rect">
              <a:avLst/>
            </a:prstGeom>
          </p:spPr>
        </p:pic>
      </p:grpSp>
      <p:sp>
        <p:nvSpPr>
          <p:cNvPr id="3" name="Footer Placeholder 2">
            <a:extLst>
              <a:ext uri="{FF2B5EF4-FFF2-40B4-BE49-F238E27FC236}">
                <a16:creationId xmlns:a16="http://schemas.microsoft.com/office/drawing/2014/main" id="{952A70D6-B101-480E-BA40-C24CB1D3646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A3842184-6DB6-4407-9605-3FDC7E1C3DD0}"/>
              </a:ext>
            </a:extLst>
          </p:cNvPr>
          <p:cNvSpPr>
            <a:spLocks noGrp="1"/>
          </p:cNvSpPr>
          <p:nvPr>
            <p:ph type="sldNum" sz="quarter" idx="12"/>
          </p:nvPr>
        </p:nvSpPr>
        <p:spPr/>
        <p:txBody>
          <a:bodyPr/>
          <a:lstStyle/>
          <a:p>
            <a:fld id="{B6A95138-A96E-2F42-A959-2EFD44FE4AB7}" type="slidenum">
              <a:rPr lang="en-US" smtClean="0"/>
              <a:pPr/>
              <a:t>52</a:t>
            </a:fld>
            <a:endParaRPr lang="en-US" dirty="0"/>
          </a:p>
        </p:txBody>
      </p:sp>
    </p:spTree>
    <p:custDataLst>
      <p:tags r:id="rId1"/>
    </p:custDataLst>
    <p:extLst>
      <p:ext uri="{BB962C8B-B14F-4D97-AF65-F5344CB8AC3E}">
        <p14:creationId xmlns:p14="http://schemas.microsoft.com/office/powerpoint/2010/main" val="1804840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38676"/>
            <a:ext cx="5694744" cy="5311324"/>
          </a:xfrm>
        </p:spPr>
        <p:txBody>
          <a:bodyPr/>
          <a:lstStyle/>
          <a:p>
            <a:pPr>
              <a:buClr>
                <a:schemeClr val="tx1"/>
              </a:buClr>
            </a:pPr>
            <a:r>
              <a:rPr lang="en-US" sz="2400" dirty="0">
                <a:latin typeface="+mn-lt"/>
              </a:rPr>
              <a:t>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database cache</a:t>
            </a:r>
            <a:r>
              <a:rPr lang="en-US" sz="2400" dirty="0">
                <a:latin typeface="+mn-lt"/>
              </a:rPr>
              <a:t> supplements your primary database by removing unnecessary pressure on it, typically in the form of frequently accessed read data</a:t>
            </a:r>
          </a:p>
          <a:p>
            <a:pPr>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DAX</a:t>
            </a:r>
            <a:r>
              <a:rPr lang="en-US" sz="2400" dirty="0">
                <a:latin typeface="+mn-lt"/>
              </a:rPr>
              <a:t> is a fully managed, highly available, in-memory cache for DynamoDB that delivers a performance improvement of up to 10 times—from milliseconds to microseconds</a:t>
            </a:r>
          </a:p>
          <a:p>
            <a:pPr>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ElastiCache</a:t>
            </a:r>
            <a:r>
              <a:rPr lang="en-US" sz="2400" dirty="0">
                <a:latin typeface="+mn-lt"/>
              </a:rPr>
              <a:t> is a side cache that works as an in-memory data store to support the most demanding applications that require sub-millisecond response times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53</a:t>
            </a:fld>
            <a:endParaRPr lang="en-US" dirty="0"/>
          </a:p>
        </p:txBody>
      </p:sp>
    </p:spTree>
    <p:custDataLst>
      <p:tags r:id="rId1"/>
    </p:custDataLst>
    <p:extLst>
      <p:ext uri="{BB962C8B-B14F-4D97-AF65-F5344CB8AC3E}">
        <p14:creationId xmlns:p14="http://schemas.microsoft.com/office/powerpoint/2010/main" val="1428039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11: Caching Content</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r>
              <a:rPr lang="en-US" sz="2400" dirty="0">
                <a:latin typeface="+mn-lt"/>
              </a:rPr>
              <a:t>Identify how caching content can improve application performance and reduce latency</a:t>
            </a:r>
          </a:p>
          <a:p>
            <a:r>
              <a:rPr lang="en-US" sz="2400" dirty="0">
                <a:latin typeface="+mn-lt"/>
              </a:rPr>
              <a:t>Create architectures that use Amazon CloudFront to cache content</a:t>
            </a:r>
          </a:p>
          <a:p>
            <a:r>
              <a:rPr lang="en-US" sz="2400" dirty="0">
                <a:latin typeface="+mn-lt"/>
              </a:rPr>
              <a:t>Identify how to design architectures that use edge locations for distribution and distributed denial of service (DDoS) protection</a:t>
            </a:r>
          </a:p>
          <a:p>
            <a:r>
              <a:rPr lang="en-US" sz="2400" dirty="0">
                <a:latin typeface="+mn-lt"/>
              </a:rPr>
              <a:t>Recognize how session management relates to caching</a:t>
            </a:r>
          </a:p>
          <a:p>
            <a:r>
              <a:rPr lang="en-US" sz="2400" dirty="0">
                <a:latin typeface="+mn-lt"/>
              </a:rPr>
              <a:t>Describe how to design architectures that use Amazon ElastiCache</a:t>
            </a: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55</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56</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a:xfrm>
            <a:off x="419100" y="1528175"/>
            <a:ext cx="11353800" cy="4648788"/>
          </a:xfrm>
        </p:spPr>
        <p:txBody>
          <a:bodyPr/>
          <a:lstStyle/>
          <a:p>
            <a:pPr marL="0" indent="0">
              <a:buNone/>
            </a:pPr>
            <a:r>
              <a:rPr lang="en-US" sz="2400" dirty="0"/>
              <a:t>A company is developing a highly available web application that uses stateless web servers. Which services are suitable for storing session state data? (Select TWO.)</a:t>
            </a:r>
          </a:p>
          <a:p>
            <a:pPr marL="0" lvl="0" indent="0">
              <a:buNone/>
            </a:pPr>
            <a:endParaRPr lang="en-US" sz="2400" dirty="0"/>
          </a:p>
          <a:p>
            <a:pPr marL="457200" lvl="0" indent="-457200">
              <a:buFont typeface="+mj-lt"/>
              <a:buAutoNum type="alphaUcPeriod"/>
            </a:pPr>
            <a:r>
              <a:rPr lang="en-US" sz="2400" dirty="0"/>
              <a:t>Amazon CloudWatch</a:t>
            </a:r>
          </a:p>
          <a:p>
            <a:pPr marL="457200" lvl="0" indent="-457200">
              <a:buFont typeface="+mj-lt"/>
              <a:buAutoNum type="alphaUcPeriod"/>
            </a:pPr>
            <a:r>
              <a:rPr lang="en-US" sz="2400" dirty="0"/>
              <a:t>Amazon DynamoDB</a:t>
            </a:r>
          </a:p>
          <a:p>
            <a:pPr marL="457200" lvl="0" indent="-457200">
              <a:buFont typeface="+mj-lt"/>
              <a:buAutoNum type="alphaUcPeriod"/>
            </a:pPr>
            <a:r>
              <a:rPr lang="en-US" sz="2400" dirty="0"/>
              <a:t>Elastic Load Balancing</a:t>
            </a:r>
          </a:p>
          <a:p>
            <a:pPr marL="457200" lvl="0" indent="-457200">
              <a:buFont typeface="+mj-lt"/>
              <a:buAutoNum type="alphaUcPeriod"/>
            </a:pPr>
            <a:r>
              <a:rPr lang="en-US" sz="2400" dirty="0"/>
              <a:t>Amazon ElastiCache</a:t>
            </a:r>
          </a:p>
          <a:p>
            <a:pPr marL="457200" lvl="0" indent="-457200">
              <a:buFont typeface="+mj-lt"/>
              <a:buAutoNum type="alphaUcPeriod"/>
            </a:pPr>
            <a:r>
              <a:rPr lang="en-US" sz="2400" dirty="0"/>
              <a:t>AWS Storage Gateway</a:t>
            </a:r>
          </a:p>
        </p:txBody>
      </p:sp>
      <p:sp>
        <p:nvSpPr>
          <p:cNvPr id="23" name="Rectangle 22" descr="box around 'storing session data'.">
            <a:extLst>
              <a:ext uri="{FF2B5EF4-FFF2-40B4-BE49-F238E27FC236}">
                <a16:creationId xmlns:a16="http://schemas.microsoft.com/office/drawing/2014/main" id="{D917926B-89D2-A148-BEFD-97157995F014}"/>
              </a:ext>
            </a:extLst>
          </p:cNvPr>
          <p:cNvSpPr/>
          <p:nvPr/>
        </p:nvSpPr>
        <p:spPr>
          <a:xfrm>
            <a:off x="5658147" y="1885639"/>
            <a:ext cx="3383280" cy="36576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descr="box around response B - Amazon DynamoDB.">
            <a:extLst>
              <a:ext uri="{FF2B5EF4-FFF2-40B4-BE49-F238E27FC236}">
                <a16:creationId xmlns:a16="http://schemas.microsoft.com/office/drawing/2014/main" id="{FF37AB34-DC3F-4E9D-B7C9-60A32288440C}"/>
              </a:ext>
            </a:extLst>
          </p:cNvPr>
          <p:cNvSpPr/>
          <p:nvPr/>
        </p:nvSpPr>
        <p:spPr>
          <a:xfrm>
            <a:off x="465400" y="3237283"/>
            <a:ext cx="32918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D - Amazon ElastiCache.">
            <a:extLst>
              <a:ext uri="{FF2B5EF4-FFF2-40B4-BE49-F238E27FC236}">
                <a16:creationId xmlns:a16="http://schemas.microsoft.com/office/drawing/2014/main" id="{223D788C-6C14-CA49-9866-1E43C04FE474}"/>
              </a:ext>
            </a:extLst>
          </p:cNvPr>
          <p:cNvSpPr/>
          <p:nvPr/>
        </p:nvSpPr>
        <p:spPr>
          <a:xfrm>
            <a:off x="465400" y="4149756"/>
            <a:ext cx="32918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2020 Amazon Web Services, Inc. or its Affiliates. All rights reserved.</a:t>
            </a:r>
          </a:p>
        </p:txBody>
      </p:sp>
      <p:sp>
        <p:nvSpPr>
          <p:cNvPr id="2" name="Slide Number Placeholder 1">
            <a:extLs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pPr/>
              <a:t>57</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0" grpId="0" animBg="1"/>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Café business requirement</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38867" y="1708442"/>
            <a:ext cx="10975840" cy="1125416"/>
          </a:xfrm>
        </p:spPr>
        <p:txBody>
          <a:bodyPr anchor="ctr" anchorCtr="0">
            <a:normAutofit/>
          </a:bodyPr>
          <a:lstStyle/>
          <a:p>
            <a:pPr marL="0" indent="0">
              <a:buNone/>
            </a:pPr>
            <a:r>
              <a:rPr lang="en-US" sz="2400" dirty="0"/>
              <a:t>The capacity of the café’s infrastructure is constantly being overloaded with the same requests. This inefficiency </a:t>
            </a:r>
            <a:r>
              <a:rPr lang="en-US" sz="2400"/>
              <a:t>is increasing </a:t>
            </a:r>
            <a:r>
              <a:rPr lang="en-US" sz="2400" dirty="0"/>
              <a:t>cost and latency.</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420579" y="1708443"/>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A4BC86A-4DB2-4AE4-8A6A-13EE2410006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8" name="Picture 7">
            <a:extLst>
              <a:ext uri="{FF2B5EF4-FFF2-40B4-BE49-F238E27FC236}">
                <a16:creationId xmlns:a16="http://schemas.microsoft.com/office/drawing/2014/main" id="{776A71C9-FC7A-4ADC-BED2-401C27503620}"/>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
        <p:nvSpPr>
          <p:cNvPr id="9" name="Footer Placeholder 8">
            <a:extLst>
              <a:ext uri="{FF2B5EF4-FFF2-40B4-BE49-F238E27FC236}">
                <a16:creationId xmlns:a16="http://schemas.microsoft.com/office/drawing/2014/main" id="{1A7829CB-3DA7-4FCE-8B51-49B2073D765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98EB104A-F238-4D6E-B433-0A98EAE7AFDE}"/>
              </a:ext>
            </a:extLst>
          </p:cNvPr>
          <p:cNvSpPr>
            <a:spLocks noGrp="1"/>
          </p:cNvSpPr>
          <p:nvPr>
            <p:ph type="sldNum" sz="quarter" idx="12"/>
          </p:nvPr>
        </p:nvSpPr>
        <p:spPr/>
        <p:txBody>
          <a:bodyPr/>
          <a:lstStyle/>
          <a:p>
            <a:fld id="{B6A95138-A96E-2F42-A959-2EFD44FE4AB7}" type="slidenum">
              <a:rPr lang="en-US" smtClean="0"/>
              <a:t>6</a:t>
            </a:fld>
            <a:endParaRPr lang="en-US"/>
          </a:p>
        </p:txBody>
      </p:sp>
    </p:spTree>
    <p:custDataLst>
      <p:tags r:id="rId1"/>
    </p:custDataLst>
    <p:extLst>
      <p:ext uri="{BB962C8B-B14F-4D97-AF65-F5344CB8AC3E}">
        <p14:creationId xmlns:p14="http://schemas.microsoft.com/office/powerpoint/2010/main" val="2930718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11: Caching Content</a:t>
            </a:r>
          </a:p>
        </p:txBody>
      </p:sp>
      <p:sp>
        <p:nvSpPr>
          <p:cNvPr id="2" name="Title 1"/>
          <p:cNvSpPr>
            <a:spLocks noGrp="1"/>
          </p:cNvSpPr>
          <p:nvPr>
            <p:ph type="title"/>
          </p:nvPr>
        </p:nvSpPr>
        <p:spPr/>
        <p:txBody>
          <a:bodyPr>
            <a:noAutofit/>
          </a:bodyPr>
          <a:lstStyle/>
          <a:p>
            <a:r>
              <a:rPr lang="en-US" sz="4000" dirty="0">
                <a:latin typeface="+mj-lt"/>
              </a:rPr>
              <a:t>Section 2: Overview of caching</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Trading capacity for speed</a:t>
            </a:r>
          </a:p>
        </p:txBody>
      </p:sp>
      <p:pic>
        <p:nvPicPr>
          <p:cNvPr id="7" name="Content Placeholder 10">
            <a:extLst>
              <a:ext uri="{C183D7F6-B498-43B3-948B-1728B52AA6E4}">
                <adec:decorative xmlns:adec="http://schemas.microsoft.com/office/drawing/2017/decorative" val="1"/>
              </a:ext>
            </a:extLst>
          </p:cNvPr>
          <p:cNvPicPr>
            <a:picLocks noGrp="1" noChangeAspect="1"/>
          </p:cNvPicPr>
          <p:nvPr>
            <p:ph idx="1"/>
          </p:nvPr>
        </p:nvPicPr>
        <p:blipFill>
          <a:blip r:embed="rId4"/>
          <a:stretch>
            <a:fillRect/>
          </a:stretch>
        </p:blipFill>
        <p:spPr>
          <a:xfrm>
            <a:off x="942280" y="2445599"/>
            <a:ext cx="4626499" cy="2989379"/>
          </a:xfrm>
        </p:spPr>
      </p:pic>
      <p:sp>
        <p:nvSpPr>
          <p:cNvPr id="5" name="Content Placeholder 4"/>
          <p:cNvSpPr>
            <a:spLocks noGrp="1"/>
          </p:cNvSpPr>
          <p:nvPr>
            <p:ph idx="13"/>
          </p:nvPr>
        </p:nvSpPr>
        <p:spPr>
          <a:xfrm>
            <a:off x="6246312" y="2445599"/>
            <a:ext cx="5504688" cy="3133792"/>
          </a:xfrm>
        </p:spPr>
        <p:txBody>
          <a:bodyPr/>
          <a:lstStyle/>
          <a:p>
            <a:r>
              <a:rPr lang="en-US" dirty="0"/>
              <a:t>Is a high-speed data storage layer</a:t>
            </a:r>
          </a:p>
          <a:p>
            <a:r>
              <a:rPr lang="en-US" dirty="0"/>
              <a:t>Stores a subset of data</a:t>
            </a:r>
          </a:p>
          <a:p>
            <a:r>
              <a:rPr lang="en-US" dirty="0"/>
              <a:t>Increases data retrieval performance</a:t>
            </a:r>
          </a:p>
          <a:p>
            <a:r>
              <a:rPr lang="en-US" dirty="0"/>
              <a:t>Reduces the need to access the underlying slower storage layer</a:t>
            </a:r>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7136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204A-4FD1-7241-BA94-C5274500B13C}"/>
              </a:ext>
            </a:extLst>
          </p:cNvPr>
          <p:cNvSpPr>
            <a:spLocks noGrp="1"/>
          </p:cNvSpPr>
          <p:nvPr>
            <p:ph type="title"/>
          </p:nvPr>
        </p:nvSpPr>
        <p:spPr/>
        <p:txBody>
          <a:bodyPr/>
          <a:lstStyle/>
          <a:p>
            <a:r>
              <a:rPr lang="en-US" dirty="0"/>
              <a:t>Cache example (1 of 2)</a:t>
            </a:r>
          </a:p>
        </p:txBody>
      </p:sp>
      <p:sp>
        <p:nvSpPr>
          <p:cNvPr id="27" name="TextBox 26">
            <a:extLst>
              <a:ext uri="{FF2B5EF4-FFF2-40B4-BE49-F238E27FC236}">
                <a16:creationId xmlns:a16="http://schemas.microsoft.com/office/drawing/2014/main" id="{341D37BB-35CF-D845-A797-D5CAB12EBF98}"/>
              </a:ext>
            </a:extLst>
          </p:cNvPr>
          <p:cNvSpPr txBox="1"/>
          <p:nvPr/>
        </p:nvSpPr>
        <p:spPr>
          <a:xfrm>
            <a:off x="3894667" y="1808540"/>
            <a:ext cx="4402667" cy="430887"/>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Travel time = 30 minutes</a:t>
            </a:r>
          </a:p>
        </p:txBody>
      </p:sp>
      <p:grpSp>
        <p:nvGrpSpPr>
          <p:cNvPr id="7" name="Group 6" descr="arrow from your house to hardware store, and arrow from hardware store to your house.">
            <a:extLst>
              <a:ext uri="{FF2B5EF4-FFF2-40B4-BE49-F238E27FC236}">
                <a16:creationId xmlns:a16="http://schemas.microsoft.com/office/drawing/2014/main" id="{94BD04CB-CF0E-41DA-AC5E-59DBF27D2F18}"/>
              </a:ext>
            </a:extLst>
          </p:cNvPr>
          <p:cNvGrpSpPr/>
          <p:nvPr/>
        </p:nvGrpSpPr>
        <p:grpSpPr>
          <a:xfrm>
            <a:off x="901623" y="2423669"/>
            <a:ext cx="10388754" cy="2752145"/>
            <a:chOff x="901623" y="2423669"/>
            <a:chExt cx="10388754" cy="2752145"/>
          </a:xfrm>
        </p:grpSpPr>
        <p:cxnSp>
          <p:nvCxnSpPr>
            <p:cNvPr id="26" name="Straight Arrow Connector 25">
              <a:extLst>
                <a:ext uri="{FF2B5EF4-FFF2-40B4-BE49-F238E27FC236}">
                  <a16:creationId xmlns:a16="http://schemas.microsoft.com/office/drawing/2014/main" id="{8E8E1C36-2273-A649-8114-8429D7E35622}"/>
                </a:ext>
              </a:extLst>
            </p:cNvPr>
            <p:cNvCxnSpPr>
              <a:cxnSpLocks/>
            </p:cNvCxnSpPr>
            <p:nvPr/>
          </p:nvCxnSpPr>
          <p:spPr>
            <a:xfrm>
              <a:off x="2935466" y="3826934"/>
              <a:ext cx="671812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C16D4CD-F6DD-3442-9B52-5F55A64BEDD8}"/>
                </a:ext>
              </a:extLst>
            </p:cNvPr>
            <p:cNvCxnSpPr>
              <a:cxnSpLocks/>
            </p:cNvCxnSpPr>
            <p:nvPr/>
          </p:nvCxnSpPr>
          <p:spPr>
            <a:xfrm flipH="1">
              <a:off x="2935466" y="4064001"/>
              <a:ext cx="6718122"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D989F4-A45C-CC4F-81AB-48471EAFA110}"/>
                </a:ext>
              </a:extLst>
            </p:cNvPr>
            <p:cNvSpPr txBox="1"/>
            <p:nvPr/>
          </p:nvSpPr>
          <p:spPr>
            <a:xfrm>
              <a:off x="980657" y="4406373"/>
              <a:ext cx="1809788" cy="430887"/>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Your house</a:t>
              </a:r>
            </a:p>
          </p:txBody>
        </p:sp>
        <p:pic>
          <p:nvPicPr>
            <p:cNvPr id="11" name="Picture 10">
              <a:extLst>
                <a:ext uri="{FF2B5EF4-FFF2-40B4-BE49-F238E27FC236}">
                  <a16:creationId xmlns:a16="http://schemas.microsoft.com/office/drawing/2014/main" id="{DABA26D4-64C0-6C43-97DF-A77AAE200B05}"/>
                </a:ext>
                <a:ext uri="{C183D7F6-B498-43B3-948B-1728B52AA6E4}">
                  <adec:decorative xmlns:adec="http://schemas.microsoft.com/office/drawing/2017/decorative" val="1"/>
                </a:ext>
              </a:extLst>
            </p:cNvPr>
            <p:cNvPicPr>
              <a:picLocks noChangeAspect="1"/>
            </p:cNvPicPr>
            <p:nvPr/>
          </p:nvPicPr>
          <p:blipFill rotWithShape="1">
            <a:blip r:embed="rId4"/>
            <a:srcRect t="11964" b="14237"/>
            <a:stretch/>
          </p:blipFill>
          <p:spPr>
            <a:xfrm>
              <a:off x="901623" y="2928458"/>
              <a:ext cx="1967856" cy="1452240"/>
            </a:xfrm>
            <a:prstGeom prst="rect">
              <a:avLst/>
            </a:prstGeom>
            <a:noFill/>
          </p:spPr>
        </p:pic>
        <p:pic>
          <p:nvPicPr>
            <p:cNvPr id="20" name="Picture 19">
              <a:extLst>
                <a:ext uri="{FF2B5EF4-FFF2-40B4-BE49-F238E27FC236}">
                  <a16:creationId xmlns:a16="http://schemas.microsoft.com/office/drawing/2014/main" id="{98121324-44A0-F94A-AA52-8B6447BDFCB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333348" y="2423669"/>
              <a:ext cx="1957029" cy="1957029"/>
            </a:xfrm>
            <a:prstGeom prst="rect">
              <a:avLst/>
            </a:prstGeom>
            <a:noFill/>
          </p:spPr>
        </p:pic>
        <p:sp>
          <p:nvSpPr>
            <p:cNvPr id="30" name="TextBox 29">
              <a:extLst>
                <a:ext uri="{FF2B5EF4-FFF2-40B4-BE49-F238E27FC236}">
                  <a16:creationId xmlns:a16="http://schemas.microsoft.com/office/drawing/2014/main" id="{731E27E0-CA35-B544-AE97-C42615934202}"/>
                </a:ext>
              </a:extLst>
            </p:cNvPr>
            <p:cNvSpPr txBox="1"/>
            <p:nvPr/>
          </p:nvSpPr>
          <p:spPr>
            <a:xfrm>
              <a:off x="9406968" y="4406373"/>
              <a:ext cx="1809788" cy="769441"/>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Hardware store</a:t>
              </a:r>
            </a:p>
          </p:txBody>
        </p:sp>
      </p:grpSp>
      <p:sp>
        <p:nvSpPr>
          <p:cNvPr id="3" name="Footer Placeholder 2">
            <a:extLst>
              <a:ext uri="{FF2B5EF4-FFF2-40B4-BE49-F238E27FC236}">
                <a16:creationId xmlns:a16="http://schemas.microsoft.com/office/drawing/2014/main" id="{4298BF73-2E7B-42DB-AE1C-2C1559774D3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BC5B1921-3C98-4BDA-B40B-F9872A2C7E33}"/>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24638764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5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20123</TotalTime>
  <Words>11022</Words>
  <Application>Microsoft Office PowerPoint</Application>
  <PresentationFormat>Widescreen</PresentationFormat>
  <Paragraphs>827</Paragraphs>
  <Slides>58</Slides>
  <Notes>58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Amazon Ember</vt:lpstr>
      <vt:lpstr>Amazon Ember Light</vt:lpstr>
      <vt:lpstr>Arial</vt:lpstr>
      <vt:lpstr>Calibri</vt:lpstr>
      <vt:lpstr>Helvetica Neue LT Std 65 Medium</vt:lpstr>
      <vt:lpstr>Lucida Console</vt:lpstr>
      <vt:lpstr>Office Theme</vt:lpstr>
      <vt:lpstr>1_Office Theme</vt:lpstr>
      <vt:lpstr>2_Office Theme</vt:lpstr>
      <vt:lpstr>Module 11: Caching Content</vt:lpstr>
      <vt:lpstr>Module overview</vt:lpstr>
      <vt:lpstr>Module objectives</vt:lpstr>
      <vt:lpstr>Section 1: Architectural need</vt:lpstr>
      <vt:lpstr>Caching as part of a larger architecture</vt:lpstr>
      <vt:lpstr>Café business requirement</vt:lpstr>
      <vt:lpstr>Section 2: Overview of caching</vt:lpstr>
      <vt:lpstr>Caching: Trading capacity for speed</vt:lpstr>
      <vt:lpstr>Cache example (1 of 2)</vt:lpstr>
      <vt:lpstr>Cache example (2 of 2)</vt:lpstr>
      <vt:lpstr>What should you cache?</vt:lpstr>
      <vt:lpstr>Benefits of caching</vt:lpstr>
      <vt:lpstr>Caching throughout the data journey</vt:lpstr>
      <vt:lpstr>Section 2 key takeaways</vt:lpstr>
      <vt:lpstr>Section 3: Edge caching</vt:lpstr>
      <vt:lpstr>Network latency</vt:lpstr>
      <vt:lpstr>Content delivery network (CDN)</vt:lpstr>
      <vt:lpstr>Amazon CloudFront</vt:lpstr>
      <vt:lpstr>What type of content can you cache in an  edge cache?</vt:lpstr>
      <vt:lpstr>How caching works in Amazon CloudFront</vt:lpstr>
      <vt:lpstr>How to configure a CloudFront distribution</vt:lpstr>
      <vt:lpstr>How to expire content</vt:lpstr>
      <vt:lpstr>Example: Video on demand streaming</vt:lpstr>
      <vt:lpstr>Example: Dynamically generated content</vt:lpstr>
      <vt:lpstr>Example: DDoS mitigation</vt:lpstr>
      <vt:lpstr>Section 3 key takeaways</vt:lpstr>
      <vt:lpstr>Module 11 – Guided Lab: Streaming Dynamic Content Using Amazon CloudFront</vt:lpstr>
      <vt:lpstr>Guided lab: Scenario</vt:lpstr>
      <vt:lpstr>Guided lab: Tasks</vt:lpstr>
      <vt:lpstr>Guided lab: Final product </vt:lpstr>
      <vt:lpstr>Begin Module 11 – Guided Lab: Streaming Dynamic Content Using Amazon CloudFront </vt:lpstr>
      <vt:lpstr>Guided lab debrief:  Key takeaways</vt:lpstr>
      <vt:lpstr>Section 4: Caching web sessions</vt:lpstr>
      <vt:lpstr>Session management: Sticky sessions</vt:lpstr>
      <vt:lpstr>Instead of sticky sessions: Persist sessions inside a distributed cache</vt:lpstr>
      <vt:lpstr>Instead of sticky sessions: Persist sessions inside a DynamoDB table</vt:lpstr>
      <vt:lpstr>Example: Storing session states for an online gaming application</vt:lpstr>
      <vt:lpstr>Section 4 key takeaways</vt:lpstr>
      <vt:lpstr>Section 5: Caching databases</vt:lpstr>
      <vt:lpstr>When should you cache your database?</vt:lpstr>
      <vt:lpstr>Using DynamoDB for state information</vt:lpstr>
      <vt:lpstr>Amazon DynamoDB Accelerator</vt:lpstr>
      <vt:lpstr>Using DynamoDB with DAX to accelerate response time</vt:lpstr>
      <vt:lpstr>Remote or side caches</vt:lpstr>
      <vt:lpstr>Amazon ElastiCache</vt:lpstr>
      <vt:lpstr>Redis and Memcached</vt:lpstr>
      <vt:lpstr>Memcached versus Redis comparison</vt:lpstr>
      <vt:lpstr>ElastiCache components</vt:lpstr>
      <vt:lpstr>Caching strategies: Lazy loading</vt:lpstr>
      <vt:lpstr>Caching strategies: Write-through</vt:lpstr>
      <vt:lpstr>Adding TTL</vt:lpstr>
      <vt:lpstr>Three-tier web hosting architecture</vt:lpstr>
      <vt:lpstr>Section 5 key takeaways</vt:lpstr>
      <vt:lpstr>Module wrap-up</vt:lpstr>
      <vt:lpstr>Module summary</vt:lpstr>
      <vt:lpstr>Complete the knowledge check</vt:lpstr>
      <vt:lpstr>Sample exam question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Harris, Melissa</cp:lastModifiedBy>
  <cp:revision>759</cp:revision>
  <cp:lastPrinted>2018-12-10T23:37:28Z</cp:lastPrinted>
  <dcterms:created xsi:type="dcterms:W3CDTF">2019-09-16T17:01:53Z</dcterms:created>
  <dcterms:modified xsi:type="dcterms:W3CDTF">2020-11-13T21:35:19Z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